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94" r:id="rId5"/>
    <p:sldId id="293" r:id="rId6"/>
    <p:sldId id="296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91" r:id="rId34"/>
    <p:sldId id="285" r:id="rId35"/>
    <p:sldId id="286" r:id="rId36"/>
    <p:sldId id="298" r:id="rId37"/>
    <p:sldId id="297" r:id="rId38"/>
    <p:sldId id="289" r:id="rId39"/>
    <p:sldId id="290" r:id="rId40"/>
    <p:sldId id="292" r:id="rId4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3" autoAdjust="0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21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896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72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hyperlink" Target="https://gamma.app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09" y="0"/>
            <a:ext cx="7414591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4843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38404" y="2829460"/>
            <a:ext cx="5339001" cy="2570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JAVA </a:t>
            </a:r>
            <a:r>
              <a:rPr lang="en-US" sz="5249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SPRING을</a:t>
            </a:r>
            <a:r>
              <a:rPr lang="en-US" sz="5249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5249" dirty="0" err="1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이용한</a:t>
            </a:r>
            <a:r>
              <a:rPr lang="en-US" sz="524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5249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쇼핑몰</a:t>
            </a:r>
            <a:endParaRPr lang="en-US" sz="5249" dirty="0" smtClean="0">
              <a:solidFill>
                <a:srgbClr val="6EB9FC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>
              <a:lnSpc>
                <a:spcPts val="6561"/>
              </a:lnSpc>
              <a:buNone/>
            </a:pPr>
            <a:r>
              <a:rPr lang="en-US" sz="5249" dirty="0" err="1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소개</a:t>
            </a:r>
            <a:endParaRPr lang="en-US" sz="5249" dirty="0"/>
          </a:p>
        </p:txBody>
      </p:sp>
      <p:sp>
        <p:nvSpPr>
          <p:cNvPr id="7" name="Text 4"/>
          <p:cNvSpPr/>
          <p:nvPr/>
        </p:nvSpPr>
        <p:spPr>
          <a:xfrm>
            <a:off x="833198" y="641109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팀원:  김도연, 허강희, 김태호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338739"/>
            <a:ext cx="48615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1. 회원가입 및 로그인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366367"/>
            <a:ext cx="4800124" cy="29666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561070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로그인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6180058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직관적이고 사용하기 쉬운 UI 디자인을 사용했습니다.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366367"/>
            <a:ext cx="4800124" cy="29666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561070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회원가입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6180058"/>
            <a:ext cx="480012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B05EF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이름, 주소,이메일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등 필요한 정보를 저장합니다. </a:t>
            </a:r>
            <a:endParaRPr lang="en-US" sz="175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904" y="0"/>
            <a:ext cx="7593496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96508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2. 상품 생성</a:t>
            </a:r>
            <a:endParaRPr lang="en-US" sz="4374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957632" y="536853"/>
            <a:ext cx="3898821" cy="6091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97"/>
              </a:lnSpc>
              <a:buNone/>
            </a:pPr>
            <a:r>
              <a:rPr lang="en-US" sz="383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2.상품 생성</a:t>
            </a:r>
            <a:endParaRPr lang="en-US" sz="383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632" y="1657469"/>
            <a:ext cx="3883462" cy="46015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957632" y="6757273"/>
            <a:ext cx="8715018" cy="9354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6"/>
              </a:lnSpc>
              <a:buNone/>
            </a:pPr>
            <a:r>
              <a:rPr lang="en-US" sz="1535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</a:t>
            </a:r>
            <a:r>
              <a:rPr lang="en-US" sz="1535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관리자</a:t>
            </a:r>
            <a:r>
              <a:rPr lang="en-US" sz="1535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5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계정으로 로그인 시, 상품 둘러보기 페이지 우측 상단에 상품 생성 버튼이 나타납니다. 클릭 시, 생성 페이지로 이동하여 상품을 생성할 수 있습니다. 이름, 정보, 가격, 이미지파일, 카테고리 등등 필요한 정보를 저장합니다.</a:t>
            </a:r>
            <a:endParaRPr lang="en-US" sz="1535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54" y="1657470"/>
            <a:ext cx="4014695" cy="460152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227" y="-9939"/>
            <a:ext cx="7255565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15169" y="37676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3. 상품 수정</a:t>
            </a:r>
            <a:endParaRPr lang="en-US" sz="4374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9658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3.상품 수정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1968649"/>
            <a:ext cx="4695706" cy="41416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6552843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</a:t>
            </a:r>
            <a:r>
              <a:rPr lang="en-US" sz="175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동일하게</a:t>
            </a:r>
            <a:r>
              <a:rPr lang="en-US" sz="175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관리자 계정으로 로그인 시, 상품을 수정할 수 있습니다. 상품페이지 우측 상단 버튼을 누르면 수정 페이지로 이동합니다. </a:t>
            </a:r>
            <a:endParaRPr lang="en-US" sz="17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307" y="1968649"/>
            <a:ext cx="4887586" cy="414169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704" y="0"/>
            <a:ext cx="6907696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39408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4. 상품 카테고리</a:t>
            </a:r>
            <a:endParaRPr lang="en-US" sz="4374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3595211" y="458033"/>
            <a:ext cx="3328273" cy="519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95"/>
              </a:lnSpc>
              <a:buNone/>
            </a:pPr>
            <a:r>
              <a:rPr lang="en-US" sz="3276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4. 상품 카테고리</a:t>
            </a:r>
            <a:endParaRPr lang="en-US" sz="3276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211" y="1310759"/>
            <a:ext cx="7439858" cy="51171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595211" y="6677501"/>
            <a:ext cx="1996916" cy="312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7"/>
              </a:lnSpc>
              <a:buNone/>
            </a:pPr>
            <a:r>
              <a:rPr lang="en-US" sz="1966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상품 둘러보기</a:t>
            </a:r>
            <a:endParaRPr lang="en-US" sz="1966" dirty="0"/>
          </a:p>
        </p:txBody>
      </p:sp>
      <p:sp>
        <p:nvSpPr>
          <p:cNvPr id="7" name="Text 4"/>
          <p:cNvSpPr/>
          <p:nvPr/>
        </p:nvSpPr>
        <p:spPr>
          <a:xfrm>
            <a:off x="3595211" y="7239119"/>
            <a:ext cx="7439858" cy="5324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97"/>
              </a:lnSpc>
              <a:buNone/>
            </a:pPr>
            <a:r>
              <a:rPr lang="en-US" sz="131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</a:t>
            </a:r>
            <a:r>
              <a:rPr lang="en-US" sz="131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모든</a:t>
            </a:r>
            <a:r>
              <a:rPr lang="en-US" sz="131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31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카테고리의 상품들이 나타납니다. 왼쪽에 배치된 카테고리 옵션들을 눌러, 원하는 종류의 상품만 나타냅니다. </a:t>
            </a:r>
            <a:endParaRPr lang="en-US" sz="131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547104" y="587216"/>
            <a:ext cx="4266128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49"/>
              </a:lnSpc>
              <a:buNone/>
            </a:pPr>
            <a:r>
              <a:rPr lang="en-US" sz="419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4. 상품 카테고리</a:t>
            </a:r>
            <a:endParaRPr lang="en-US" sz="4199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104" y="1813560"/>
            <a:ext cx="4507944" cy="41012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47104" y="6154698"/>
            <a:ext cx="2559725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251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DropDown 메뉴</a:t>
            </a:r>
            <a:endParaRPr lang="en-US" sz="2519" dirty="0"/>
          </a:p>
        </p:txBody>
      </p:sp>
      <p:sp>
        <p:nvSpPr>
          <p:cNvPr id="7" name="Text 4"/>
          <p:cNvSpPr/>
          <p:nvPr/>
        </p:nvSpPr>
        <p:spPr>
          <a:xfrm>
            <a:off x="2547104" y="6767751"/>
            <a:ext cx="4507944" cy="6827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7"/>
              </a:lnSpc>
              <a:buNone/>
            </a:pPr>
            <a:r>
              <a:rPr lang="en-US" sz="168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8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상단</a:t>
            </a:r>
            <a:r>
              <a:rPr lang="en-US" sz="168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8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상품 둘러보기 버튼에 DropDown 옵션을 넣어 편의성을 높였다. </a:t>
            </a:r>
            <a:endParaRPr lang="en-US" sz="168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825" y="1813560"/>
            <a:ext cx="3424118" cy="407765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82972" y="6131123"/>
            <a:ext cx="2559725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251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가격 설정 검색</a:t>
            </a:r>
            <a:endParaRPr lang="en-US" sz="2519" dirty="0"/>
          </a:p>
        </p:txBody>
      </p:sp>
      <p:sp>
        <p:nvSpPr>
          <p:cNvPr id="10" name="Text 6"/>
          <p:cNvSpPr/>
          <p:nvPr/>
        </p:nvSpPr>
        <p:spPr>
          <a:xfrm>
            <a:off x="7582972" y="6744176"/>
            <a:ext cx="4507944" cy="6827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7"/>
              </a:lnSpc>
              <a:buNone/>
            </a:pPr>
            <a:r>
              <a:rPr lang="en-US" sz="168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8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사용자가</a:t>
            </a:r>
            <a:r>
              <a:rPr lang="en-US" sz="168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8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원하는 가격대의 상품을 검색할 수 있습니다.</a:t>
            </a:r>
            <a:endParaRPr lang="en-US" sz="168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-60" y="15687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613898" y="398913"/>
            <a:ext cx="4206359" cy="6695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75"/>
              </a:lnSpc>
              <a:buNone/>
            </a:pPr>
            <a:r>
              <a:rPr lang="en-US" sz="414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4. 상품 카테고리</a:t>
            </a:r>
            <a:endParaRPr lang="en-US" sz="4140" dirty="0"/>
          </a:p>
        </p:txBody>
      </p:sp>
      <p:sp>
        <p:nvSpPr>
          <p:cNvPr id="6" name="Text 3"/>
          <p:cNvSpPr/>
          <p:nvPr/>
        </p:nvSpPr>
        <p:spPr>
          <a:xfrm>
            <a:off x="2613898" y="6604635"/>
            <a:ext cx="2644140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05"/>
              </a:lnSpc>
              <a:buNone/>
            </a:pPr>
            <a:r>
              <a:rPr lang="en-US" sz="248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카테고리 분류: 상의 </a:t>
            </a:r>
            <a:endParaRPr lang="en-US" sz="2484" dirty="0"/>
          </a:p>
        </p:txBody>
      </p:sp>
      <p:sp>
        <p:nvSpPr>
          <p:cNvPr id="7" name="Text 4"/>
          <p:cNvSpPr/>
          <p:nvPr/>
        </p:nvSpPr>
        <p:spPr>
          <a:xfrm>
            <a:off x="2613898" y="7314367"/>
            <a:ext cx="9402485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카테고리: 상의 옵션만 추출해낸 화면입니다.</a:t>
            </a:r>
            <a:endParaRPr lang="en-US" sz="1656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98" y="1235578"/>
            <a:ext cx="8792040" cy="496068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009" y="0"/>
            <a:ext cx="6957391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4560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5.상품 정보</a:t>
            </a:r>
            <a:endParaRPr lang="en-US" sz="4374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89012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프로젝트 개요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이 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쇼핑몰페이지는 자바스프링을 이용하여 개발한 웹 애플리케이션으로, 사용자들이 제품을 검색하고 구매할 수 있는 기능을 제공합니다. 또한 다양한 기능들을 추가하였지만 어떠한 기능이 탑재되어있는지 한눈에 알 수 있을 정도로 유저친화적인 인터페이스가 특징입니다.</a:t>
            </a:r>
            <a:endParaRPr lang="en-US" sz="175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3173016" y="510064"/>
            <a:ext cx="3706177" cy="5790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60"/>
              </a:lnSpc>
              <a:buNone/>
            </a:pPr>
            <a:r>
              <a:rPr lang="en-US" sz="364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5. 상품 정보</a:t>
            </a:r>
            <a:endParaRPr lang="en-US" sz="3648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016" y="1459587"/>
            <a:ext cx="8284369" cy="545877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173016" y="7126724"/>
            <a:ext cx="8284369" cy="5926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5"/>
              </a:lnSpc>
              <a:buNone/>
            </a:pPr>
            <a:r>
              <a:rPr lang="en-US" sz="1459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상품 이미지를 클릭하여 상품의 자세한 정보를 볼 수 있습니다. 상품에 대한 </a:t>
            </a:r>
            <a:r>
              <a:rPr lang="en-US" sz="1459" b="1" dirty="0">
                <a:solidFill>
                  <a:srgbClr val="B05EF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간단한 설명, 가격, 수량, 카테고리</a:t>
            </a:r>
            <a:r>
              <a:rPr lang="en-US" sz="1459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가 기재되어 있습니다. 아래의 '담기' 버튼을 누르면 상품이 장바구니로 이동합니다. </a:t>
            </a:r>
            <a:endParaRPr lang="en-US" sz="1459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35877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5.상품정보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348448" y="7424223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아래에는 상품의 상세 정보 이미지 등록하여 게시할 수 있습니다.  </a:t>
            </a:r>
            <a:endParaRPr lang="en-US" sz="1750" dirty="0"/>
          </a:p>
        </p:txBody>
      </p:sp>
      <p:pic>
        <p:nvPicPr>
          <p:cNvPr id="8" name="애니메이션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8389" y="1411927"/>
            <a:ext cx="9628204" cy="563633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80569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5. 상품 정보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083236"/>
            <a:ext cx="4693682" cy="4129921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687" y="2083237"/>
            <a:ext cx="4695706" cy="41299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6712982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"</a:t>
            </a:r>
            <a:r>
              <a:rPr lang="en-US" sz="1750" b="1" dirty="0">
                <a:solidFill>
                  <a:srgbClr val="5E98F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상품정보 더보기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 버튼을 누르면 상세보기가 펼쳐지며, "</a:t>
            </a:r>
            <a:r>
              <a:rPr lang="en-US" sz="1750" b="1" dirty="0">
                <a:solidFill>
                  <a:srgbClr val="B05EF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상품정보 접기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 를 누르면 다시 접힌 상태로 돌아갑니다. </a:t>
            </a:r>
            <a:endParaRPr lang="en-US" sz="175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035" y="0"/>
            <a:ext cx="6798365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94073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6&amp;7. 리뷰/Q&amp;A </a:t>
            </a:r>
            <a:endParaRPr lang="en-US" sz="4374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3034189" y="526613"/>
            <a:ext cx="3830360" cy="5984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13"/>
              </a:lnSpc>
              <a:buNone/>
            </a:pPr>
            <a:r>
              <a:rPr lang="en-US" sz="377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※ 리뷰 / Q&amp;A</a:t>
            </a:r>
            <a:endParaRPr lang="en-US" sz="377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189" y="1508046"/>
            <a:ext cx="8562023" cy="56739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34189" y="7397353"/>
            <a:ext cx="8562023" cy="3064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3"/>
              </a:lnSpc>
              <a:buNone/>
            </a:pPr>
            <a:r>
              <a:rPr lang="en-US" sz="1508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리뷰와 Q&amp;A입니다.  두 항목 모두 상품 정보 페이지 아래에 배치되어 있습니다.</a:t>
            </a:r>
            <a:endParaRPr lang="en-US" sz="1508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16609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6.리뷰 작성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443639"/>
            <a:ext cx="4695706" cy="323639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687" y="2443638"/>
            <a:ext cx="4695706" cy="32363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6352699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왼쪽은</a:t>
            </a:r>
            <a:r>
              <a:rPr lang="en-US" sz="175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ko-KR" altLang="en-US" sz="175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사진 </a:t>
            </a:r>
            <a:r>
              <a:rPr lang="en-US" sz="175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리뷰를</a:t>
            </a:r>
            <a:r>
              <a:rPr lang="en-US" sz="175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작성, 오른쪽은 리뷰 수정이며 </a:t>
            </a:r>
            <a:r>
              <a:rPr lang="en-US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각자의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b="1" dirty="0" err="1" smtClean="0">
                <a:solidFill>
                  <a:srgbClr val="B05EF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USERSID</a:t>
            </a:r>
            <a:r>
              <a:rPr lang="en-US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에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따라 리뷰가 저장되며, </a:t>
            </a:r>
            <a:r>
              <a:rPr lang="en-US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만약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</a:t>
            </a:r>
            <a:r>
              <a:rPr lang="en-US" sz="1750" b="1" dirty="0" err="1" smtClean="0">
                <a:solidFill>
                  <a:srgbClr val="B05EF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USERSID</a:t>
            </a:r>
            <a:r>
              <a:rPr lang="en-US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가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다르다면 수정이 불가 합니다.</a:t>
            </a:r>
            <a:endParaRPr lang="en-US" sz="175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18907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7.Q&amp;A 작성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466618"/>
            <a:ext cx="4695706" cy="240244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687" y="2466618"/>
            <a:ext cx="4695706" cy="24024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5368885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Q&amp;A</a:t>
            </a:r>
            <a:r>
              <a:rPr lang="en-US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는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관리자에게 상품 상세에서 얻지 못한 다른 정보를 질문하는 공간으로 질문을 등록할 시 </a:t>
            </a:r>
            <a:r>
              <a:rPr lang="en-US" sz="1750" b="1" dirty="0">
                <a:solidFill>
                  <a:srgbClr val="B05EF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상품명, 아이디, 질문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내용이 등록됩니다. 여기서 </a:t>
            </a:r>
            <a:r>
              <a:rPr lang="en-US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또한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b="1" dirty="0" err="1" smtClean="0">
                <a:solidFill>
                  <a:srgbClr val="B05EF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USERSID</a:t>
            </a:r>
            <a:r>
              <a:rPr lang="en-US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가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다를 시 삭제 및 수정이 불가능합니다. 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348389" y="6329601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질문내용이</a:t>
            </a:r>
            <a:r>
              <a:rPr lang="en-US" sz="175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너무 길 경우 overflow가 적용되어 일정 길이 이상은 (…) 처리 되어 나오며 클릭 시 본문이  출력됩니다.</a:t>
            </a:r>
            <a:endParaRPr lang="en-US" sz="175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577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589133" y="581382"/>
            <a:ext cx="4228624" cy="660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03"/>
              </a:lnSpc>
              <a:buNone/>
            </a:pPr>
            <a:r>
              <a:rPr lang="en-US" sz="416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7. Q&amp;A 작성</a:t>
            </a:r>
            <a:endParaRPr lang="en-US" sz="41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514" y="1664970"/>
            <a:ext cx="4499372" cy="507194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89133" y="6974681"/>
            <a:ext cx="9452134" cy="676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4"/>
              </a:lnSpc>
              <a:buNone/>
            </a:pPr>
            <a:r>
              <a:rPr lang="en-US" sz="1665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65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문의하기</a:t>
            </a:r>
            <a:r>
              <a:rPr lang="en-US" sz="1665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6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버튼을 누를 시 해당 Q&amp;A페이지로 이동합니다.  내용란에 궁금증을 적어 등록하면 빠른 시일내에 관리자에게 답변을 받을 수 있습니다. </a:t>
            </a:r>
            <a:endParaRPr lang="en-US" sz="1665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538532" y="589240"/>
            <a:ext cx="4273748" cy="667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8"/>
              </a:lnSpc>
              <a:buNone/>
            </a:pPr>
            <a:r>
              <a:rPr lang="en-US" sz="420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7.Q&amp;A 작성</a:t>
            </a:r>
            <a:endParaRPr lang="en-US" sz="420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532" y="1684258"/>
            <a:ext cx="9553218" cy="53736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38532" y="7298293"/>
            <a:ext cx="9553218" cy="3419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2"/>
              </a:lnSpc>
              <a:buNone/>
            </a:pPr>
            <a:r>
              <a:rPr lang="en-US" sz="1683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관리자 아이디로 로그인 되어있을 시, 답변 부분에 텍스트창이 나타나며 답변의 작성 및 수정이 가능해집니다. </a:t>
            </a:r>
            <a:endParaRPr lang="en-US" sz="1683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922" y="0"/>
            <a:ext cx="7106478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40017" y="37676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8. 장바구니</a:t>
            </a:r>
            <a:endParaRPr lang="en-US" sz="4374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48389" y="1796528"/>
            <a:ext cx="4443889" cy="7207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기술 스택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296001" y="2906022"/>
            <a:ext cx="3163014" cy="1724501"/>
          </a:xfrm>
          <a:prstGeom prst="roundRect">
            <a:avLst>
              <a:gd name="adj" fmla="val 3865"/>
            </a:avLst>
          </a:prstGeom>
          <a:solidFill>
            <a:srgbClr val="2F3343"/>
          </a:solidFill>
          <a:ln/>
        </p:spPr>
      </p:sp>
      <p:sp>
        <p:nvSpPr>
          <p:cNvPr id="8" name="Text 5"/>
          <p:cNvSpPr/>
          <p:nvPr/>
        </p:nvSpPr>
        <p:spPr>
          <a:xfrm>
            <a:off x="2518171" y="312819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프론트엔드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552322" y="3660682"/>
            <a:ext cx="27186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HTML, CSS, JavaScript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749485" y="2904053"/>
            <a:ext cx="3163014" cy="1724501"/>
          </a:xfrm>
          <a:prstGeom prst="roundRect">
            <a:avLst>
              <a:gd name="adj" fmla="val 3865"/>
            </a:avLst>
          </a:prstGeom>
          <a:solidFill>
            <a:srgbClr val="2F3343"/>
          </a:solidFill>
          <a:ln/>
        </p:spPr>
      </p:sp>
      <p:sp>
        <p:nvSpPr>
          <p:cNvPr id="11" name="Text 8"/>
          <p:cNvSpPr/>
          <p:nvPr/>
        </p:nvSpPr>
        <p:spPr>
          <a:xfrm>
            <a:off x="5971655" y="3126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백엔드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971655" y="3473411"/>
            <a:ext cx="2718673" cy="932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Java, Spring Framework, ORACLE DB, JPA…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134669" y="2906022"/>
            <a:ext cx="3163014" cy="1724501"/>
          </a:xfrm>
          <a:prstGeom prst="roundRect">
            <a:avLst>
              <a:gd name="adj" fmla="val 3865"/>
            </a:avLst>
          </a:prstGeom>
          <a:solidFill>
            <a:srgbClr val="2F3343"/>
          </a:solidFill>
          <a:ln/>
        </p:spPr>
      </p:sp>
      <p:sp>
        <p:nvSpPr>
          <p:cNvPr id="14" name="Text 11"/>
          <p:cNvSpPr/>
          <p:nvPr/>
        </p:nvSpPr>
        <p:spPr>
          <a:xfrm>
            <a:off x="9356839" y="312819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웹 서버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356839" y="3697550"/>
            <a:ext cx="27186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Apache Tomcat</a:t>
            </a:r>
            <a:endParaRPr lang="en-US" sz="1750" dirty="0"/>
          </a:p>
        </p:txBody>
      </p:sp>
      <p:sp>
        <p:nvSpPr>
          <p:cNvPr id="16" name="Shape 4"/>
          <p:cNvSpPr/>
          <p:nvPr/>
        </p:nvSpPr>
        <p:spPr>
          <a:xfrm>
            <a:off x="3655337" y="5102375"/>
            <a:ext cx="3163014" cy="1724501"/>
          </a:xfrm>
          <a:prstGeom prst="roundRect">
            <a:avLst>
              <a:gd name="adj" fmla="val 3865"/>
            </a:avLst>
          </a:prstGeom>
          <a:solidFill>
            <a:srgbClr val="2F3343"/>
          </a:solidFill>
          <a:ln/>
        </p:spPr>
      </p:sp>
      <p:sp>
        <p:nvSpPr>
          <p:cNvPr id="17" name="Text 5"/>
          <p:cNvSpPr/>
          <p:nvPr/>
        </p:nvSpPr>
        <p:spPr>
          <a:xfrm>
            <a:off x="3877507" y="532454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 smtClean="0">
                <a:solidFill>
                  <a:srgbClr val="6EB9FC"/>
                </a:solidFill>
                <a:latin typeface="Lora" pitchFamily="34" charset="0"/>
              </a:rPr>
              <a:t>빌드</a:t>
            </a:r>
            <a:endParaRPr lang="en-US" sz="2187" dirty="0"/>
          </a:p>
        </p:txBody>
      </p:sp>
      <p:sp>
        <p:nvSpPr>
          <p:cNvPr id="18" name="Text 6"/>
          <p:cNvSpPr/>
          <p:nvPr/>
        </p:nvSpPr>
        <p:spPr>
          <a:xfrm>
            <a:off x="3877507" y="5893903"/>
            <a:ext cx="27186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 smtClean="0">
                <a:solidFill>
                  <a:srgbClr val="D6E5EF"/>
                </a:solidFill>
                <a:latin typeface="Source Sans Pro" pitchFamily="34" charset="0"/>
              </a:rPr>
              <a:t>Gradle</a:t>
            </a:r>
            <a:endParaRPr lang="en-US" sz="1750" dirty="0"/>
          </a:p>
        </p:txBody>
      </p:sp>
      <p:sp>
        <p:nvSpPr>
          <p:cNvPr id="19" name="Shape 4"/>
          <p:cNvSpPr/>
          <p:nvPr/>
        </p:nvSpPr>
        <p:spPr>
          <a:xfrm>
            <a:off x="7553162" y="5101087"/>
            <a:ext cx="3163014" cy="1724501"/>
          </a:xfrm>
          <a:prstGeom prst="roundRect">
            <a:avLst>
              <a:gd name="adj" fmla="val 3865"/>
            </a:avLst>
          </a:prstGeom>
          <a:solidFill>
            <a:srgbClr val="2F3343"/>
          </a:solidFill>
          <a:ln/>
        </p:spPr>
      </p:sp>
      <p:sp>
        <p:nvSpPr>
          <p:cNvPr id="20" name="Text 5"/>
          <p:cNvSpPr/>
          <p:nvPr/>
        </p:nvSpPr>
        <p:spPr>
          <a:xfrm>
            <a:off x="7735508" y="523052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 smtClean="0">
                <a:solidFill>
                  <a:srgbClr val="6EB9FC"/>
                </a:solidFill>
                <a:latin typeface="Lora" pitchFamily="34" charset="0"/>
              </a:rPr>
              <a:t>도구</a:t>
            </a:r>
            <a:endParaRPr lang="en-US" sz="2187" dirty="0"/>
          </a:p>
        </p:txBody>
      </p:sp>
      <p:sp>
        <p:nvSpPr>
          <p:cNvPr id="21" name="Text 6"/>
          <p:cNvSpPr/>
          <p:nvPr/>
        </p:nvSpPr>
        <p:spPr>
          <a:xfrm>
            <a:off x="7775332" y="5892615"/>
            <a:ext cx="27186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9" name="Text 6"/>
          <p:cNvSpPr/>
          <p:nvPr/>
        </p:nvSpPr>
        <p:spPr>
          <a:xfrm>
            <a:off x="7735508" y="5531552"/>
            <a:ext cx="3163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</a:t>
            </a:r>
            <a:r>
              <a:rPr lang="en-US" sz="16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eXERD</a:t>
            </a:r>
            <a:r>
              <a:rPr lang="en-US" sz="16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SINVAS UML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6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</a:t>
            </a:r>
            <a:r>
              <a:rPr lang="en-US" sz="16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SQLDeveloper</a:t>
            </a:r>
            <a:r>
              <a:rPr lang="en-US" sz="16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IntelliJ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6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Eclipse, </a:t>
            </a:r>
            <a:r>
              <a:rPr lang="en-US" sz="16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ChatGPT</a:t>
            </a:r>
            <a:endParaRPr lang="en-US" sz="16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3245287" y="500658"/>
            <a:ext cx="3641408" cy="5688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80"/>
              </a:lnSpc>
              <a:buNone/>
            </a:pPr>
            <a:r>
              <a:rPr lang="en-US" sz="358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8. 장바구니</a:t>
            </a:r>
            <a:endParaRPr lang="en-US" sz="358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287" y="1433632"/>
            <a:ext cx="8139827" cy="521958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245287" y="6858000"/>
            <a:ext cx="8139827" cy="8736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94"/>
              </a:lnSpc>
              <a:buNone/>
            </a:pPr>
            <a:r>
              <a:rPr lang="en-US" sz="1434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434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상품</a:t>
            </a:r>
            <a:r>
              <a:rPr lang="en-US" sz="1434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43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상세 페이지에 '</a:t>
            </a:r>
            <a:r>
              <a:rPr lang="en-US" sz="1434" b="1" dirty="0">
                <a:solidFill>
                  <a:srgbClr val="B05EF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담기</a:t>
            </a:r>
            <a:r>
              <a:rPr lang="en-US" sz="143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' 버튼을 누르면 장바구니로 옮겨져 주문을 진행할 수 있게 됩니다. </a:t>
            </a:r>
            <a:r>
              <a:rPr lang="en-US" sz="1434" b="1" dirty="0">
                <a:solidFill>
                  <a:srgbClr val="B05EF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수량 변경</a:t>
            </a:r>
            <a:r>
              <a:rPr lang="en-US" sz="143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이 가능하며 결제 수단 또한 선택 가능합니다.  </a:t>
            </a:r>
            <a:r>
              <a:rPr lang="en-US" sz="1434" b="1" dirty="0">
                <a:solidFill>
                  <a:srgbClr val="B05EF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결제예정금액</a:t>
            </a:r>
            <a:r>
              <a:rPr lang="en-US" sz="143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은 장바구니에 담겨져 있는 </a:t>
            </a:r>
            <a:r>
              <a:rPr lang="en-US" sz="1434" b="1" dirty="0">
                <a:solidFill>
                  <a:srgbClr val="B05EF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상품 금액의 총액</a:t>
            </a:r>
            <a:r>
              <a:rPr lang="en-US" sz="143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을 나타냅니다. 주문 버튼을 누르면 주문이 완료 됩니다.</a:t>
            </a:r>
            <a:endParaRPr lang="en-US" sz="1434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617" y="0"/>
            <a:ext cx="7056783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64864" y="376829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9.주문처리</a:t>
            </a:r>
            <a:endParaRPr lang="en-US" sz="4374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469594" y="596384"/>
            <a:ext cx="4335542" cy="6774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34"/>
              </a:lnSpc>
              <a:buNone/>
            </a:pPr>
            <a:r>
              <a:rPr lang="en-US" sz="426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9. 주문 처리</a:t>
            </a:r>
            <a:endParaRPr lang="en-US" sz="426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94" y="1707356"/>
            <a:ext cx="9691211" cy="53350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69594" y="7286268"/>
            <a:ext cx="9691211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1"/>
              </a:lnSpc>
              <a:buNone/>
            </a:pPr>
            <a:r>
              <a:rPr lang="en-US" sz="1707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주문 버튼을 누를 시, 주문이 처리되어 주문 목록에 등록됩니다.  </a:t>
            </a:r>
            <a:endParaRPr lang="en-US" sz="1707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35656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10.주문 정보</a:t>
            </a:r>
            <a:endParaRPr lang="en-US" sz="4374" dirty="0"/>
          </a:p>
        </p:txBody>
      </p:sp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851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572345" y="583406"/>
            <a:ext cx="4243507" cy="6629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21"/>
              </a:lnSpc>
              <a:buNone/>
            </a:pPr>
            <a:r>
              <a:rPr lang="en-US" sz="417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10. 주문 정보</a:t>
            </a:r>
            <a:endParaRPr lang="en-US" sz="417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345" y="1670685"/>
            <a:ext cx="9485590" cy="505944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72345" y="6968728"/>
            <a:ext cx="9485590" cy="678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3"/>
              </a:lnSpc>
              <a:buNone/>
            </a:pPr>
            <a:r>
              <a:rPr lang="en-US" sz="1671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71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주문</a:t>
            </a:r>
            <a:r>
              <a:rPr lang="en-US" sz="1671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7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정보 페이지는 사용자가 주문했던 상품들을 리스트화 시켜 출력합니다. 주문 날짜, 이메일, 배송지 주소, 상품 이름 등등 내역이 상세히 나타납니다.</a:t>
            </a:r>
            <a:endParaRPr lang="en-US" sz="1671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3232904" y="503158"/>
            <a:ext cx="3652480" cy="570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94"/>
              </a:lnSpc>
              <a:buNone/>
            </a:pPr>
            <a:r>
              <a:rPr lang="en-US" sz="359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10. 주문 정보</a:t>
            </a:r>
            <a:endParaRPr lang="en-US" sz="359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904" y="1438989"/>
            <a:ext cx="8164592" cy="57898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232904" y="7434263"/>
            <a:ext cx="8164592" cy="292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1"/>
              </a:lnSpc>
              <a:buNone/>
            </a:pPr>
            <a:r>
              <a:rPr lang="en-US" sz="1438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관리자의 경우, 일반 사용자들의 주문 내역을 조회할 수 있습니다. </a:t>
            </a:r>
            <a:endParaRPr lang="en-US" sz="1438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416373" y="602813"/>
            <a:ext cx="4383048" cy="684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93"/>
              </a:lnSpc>
              <a:buNone/>
            </a:pPr>
            <a:r>
              <a:rPr lang="ko-KR" altLang="en-US" sz="4314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최종 </a:t>
            </a:r>
            <a:r>
              <a:rPr lang="en-US" sz="4314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ERD</a:t>
            </a:r>
            <a:endParaRPr lang="en-US" sz="431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373" y="1725930"/>
            <a:ext cx="9797534" cy="530375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16373" y="7276148"/>
            <a:ext cx="9797534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61"/>
              </a:lnSpc>
              <a:buNone/>
            </a:pPr>
            <a:r>
              <a:rPr lang="en-US" sz="1726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현</a:t>
            </a:r>
            <a:r>
              <a:rPr lang="ko-KR" altLang="en-US" sz="1726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재</a:t>
            </a:r>
            <a:r>
              <a:rPr lang="en-US" sz="1726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2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쇼핑몰 사이트를 이루고 있는 </a:t>
            </a:r>
            <a:r>
              <a:rPr lang="en-US" sz="1726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데이터베이스의</a:t>
            </a:r>
            <a:r>
              <a:rPr lang="en-US" sz="172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26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관계</a:t>
            </a:r>
            <a:r>
              <a:rPr lang="ko-KR" altLang="en-US" sz="1726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도</a:t>
            </a:r>
            <a:r>
              <a:rPr lang="en-US" sz="1726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sz="1726" dirty="0"/>
          </a:p>
        </p:txBody>
      </p:sp>
    </p:spTree>
    <p:extLst>
      <p:ext uri="{BB962C8B-B14F-4D97-AF65-F5344CB8AC3E}">
        <p14:creationId xmlns:p14="http://schemas.microsoft.com/office/powerpoint/2010/main" val="31066703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  <a:effectLst>
            <a:softEdge rad="63500"/>
          </a:effectLst>
        </p:spPr>
      </p:sp>
      <p:sp>
        <p:nvSpPr>
          <p:cNvPr id="4" name="Text 2"/>
          <p:cNvSpPr/>
          <p:nvPr/>
        </p:nvSpPr>
        <p:spPr>
          <a:xfrm>
            <a:off x="663219" y="334512"/>
            <a:ext cx="3652480" cy="570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94"/>
              </a:lnSpc>
              <a:buNone/>
            </a:pPr>
            <a:r>
              <a:rPr lang="ko-KR" altLang="en-US" sz="3200" dirty="0" smtClean="0">
                <a:solidFill>
                  <a:srgbClr val="6EB9FC"/>
                </a:solidFill>
                <a:latin typeface="Lora" pitchFamily="34" charset="0"/>
              </a:rPr>
              <a:t>실제 데이터 베이스 구현 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221224" y="1430893"/>
            <a:ext cx="510757" cy="292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01"/>
              </a:lnSpc>
              <a:buNone/>
            </a:pPr>
            <a:r>
              <a:rPr lang="ko-KR" altLang="en-US" sz="1438" dirty="0" smtClean="0">
                <a:solidFill>
                  <a:srgbClr val="D6E5EF"/>
                </a:solidFill>
                <a:latin typeface="Source Sans Pro" pitchFamily="34" charset="0"/>
              </a:rPr>
              <a:t> </a:t>
            </a:r>
            <a:endParaRPr lang="en-US" sz="1438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18" y="3391814"/>
            <a:ext cx="5142289" cy="151070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96" y="1472803"/>
            <a:ext cx="6184659" cy="181915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Text 3"/>
          <p:cNvSpPr/>
          <p:nvPr/>
        </p:nvSpPr>
        <p:spPr>
          <a:xfrm>
            <a:off x="1341351" y="3643431"/>
            <a:ext cx="510757" cy="292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01"/>
              </a:lnSpc>
              <a:buNone/>
            </a:pPr>
            <a:r>
              <a:rPr lang="ko-KR" altLang="en-US" sz="1438" dirty="0" smtClean="0">
                <a:solidFill>
                  <a:srgbClr val="D6E5EF"/>
                </a:solidFill>
                <a:latin typeface="Source Sans Pro" pitchFamily="34" charset="0"/>
              </a:rPr>
              <a:t> </a:t>
            </a:r>
            <a:endParaRPr lang="en-US" sz="1438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660" y="5265706"/>
            <a:ext cx="5432086" cy="266789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1" y="4161243"/>
            <a:ext cx="4144779" cy="216195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394" y="4787092"/>
            <a:ext cx="3852387" cy="212621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402" y="1009554"/>
            <a:ext cx="3161164" cy="217621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171" y="2523071"/>
            <a:ext cx="3629532" cy="186716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6" name="직사각형 15"/>
          <p:cNvSpPr/>
          <p:nvPr/>
        </p:nvSpPr>
        <p:spPr>
          <a:xfrm>
            <a:off x="3143704" y="923810"/>
            <a:ext cx="790622" cy="650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468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Lora" pitchFamily="34" charset="0"/>
              </a:rPr>
              <a:t>&lt;</a:t>
            </a:r>
            <a:r>
              <a:rPr lang="ko-KR" altLang="en-US" sz="900" dirty="0" smtClean="0">
                <a:solidFill>
                  <a:schemeClr val="bg1"/>
                </a:solidFill>
                <a:latin typeface="Lora" pitchFamily="34" charset="0"/>
              </a:rPr>
              <a:t>아이템</a:t>
            </a:r>
            <a:r>
              <a:rPr lang="en-US" altLang="ko-KR" sz="900" dirty="0">
                <a:solidFill>
                  <a:schemeClr val="bg1"/>
                </a:solidFill>
                <a:latin typeface="Lora" pitchFamily="34" charset="0"/>
              </a:rPr>
              <a:t>&gt;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95169" y="4041345"/>
            <a:ext cx="5708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&lt;</a:t>
            </a:r>
            <a:r>
              <a:rPr lang="ko-KR" altLang="en-US" sz="900" dirty="0" smtClean="0">
                <a:solidFill>
                  <a:schemeClr val="bg1"/>
                </a:solidFill>
              </a:rPr>
              <a:t>리뷰</a:t>
            </a:r>
            <a:r>
              <a:rPr lang="en-US" altLang="ko-KR" sz="900" dirty="0" smtClean="0">
                <a:solidFill>
                  <a:schemeClr val="bg1"/>
                </a:solidFill>
              </a:rPr>
              <a:t>&gt;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69062" y="5138748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&lt;QNA&gt;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66851" y="2382379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&lt;</a:t>
            </a:r>
            <a:r>
              <a:rPr lang="ko-KR" altLang="en-US" sz="900" dirty="0" err="1" smtClean="0">
                <a:solidFill>
                  <a:schemeClr val="bg1"/>
                </a:solidFill>
              </a:rPr>
              <a:t>카트아이템</a:t>
            </a:r>
            <a:r>
              <a:rPr lang="en-US" altLang="ko-KR" sz="900" dirty="0" smtClean="0">
                <a:solidFill>
                  <a:schemeClr val="bg1"/>
                </a:solidFill>
              </a:rPr>
              <a:t>&gt;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47947" y="466056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&lt;</a:t>
            </a:r>
            <a:r>
              <a:rPr lang="ko-KR" altLang="en-US" sz="900" dirty="0" smtClean="0">
                <a:solidFill>
                  <a:schemeClr val="bg1"/>
                </a:solidFill>
              </a:rPr>
              <a:t>주문</a:t>
            </a:r>
            <a:r>
              <a:rPr lang="en-US" altLang="ko-KR" sz="900" dirty="0" smtClean="0">
                <a:solidFill>
                  <a:schemeClr val="bg1"/>
                </a:solidFill>
              </a:rPr>
              <a:t>&gt;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68464" y="854323"/>
            <a:ext cx="572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&lt;</a:t>
            </a:r>
            <a:r>
              <a:rPr lang="ko-KR" altLang="en-US" sz="900" dirty="0" smtClean="0">
                <a:solidFill>
                  <a:schemeClr val="bg1"/>
                </a:solidFill>
              </a:rPr>
              <a:t>카트</a:t>
            </a:r>
            <a:r>
              <a:rPr lang="en-US" altLang="ko-KR" sz="900" dirty="0" smtClean="0">
                <a:solidFill>
                  <a:schemeClr val="bg1"/>
                </a:solidFill>
              </a:rPr>
              <a:t>&gt;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69062" y="326870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&lt;</a:t>
            </a:r>
            <a:r>
              <a:rPr lang="ko-KR" altLang="en-US" sz="900" dirty="0" smtClean="0">
                <a:solidFill>
                  <a:schemeClr val="bg1"/>
                </a:solidFill>
              </a:rPr>
              <a:t>유 저</a:t>
            </a:r>
            <a:r>
              <a:rPr lang="en-US" altLang="ko-KR" sz="900" dirty="0" smtClean="0">
                <a:solidFill>
                  <a:schemeClr val="bg1"/>
                </a:solidFill>
              </a:rPr>
              <a:t>&gt;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8567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56126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이후 과제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348389" y="287357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6" name="Text 4"/>
          <p:cNvSpPr/>
          <p:nvPr/>
        </p:nvSpPr>
        <p:spPr>
          <a:xfrm>
            <a:off x="2537341" y="2915245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3070503" y="294989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보안 강화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3070503" y="3519249"/>
            <a:ext cx="921138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개인정보보호를 위하여 보안 시스템을 강화하는 작업이 필요합니다.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2348389" y="427041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10" name="Text 8"/>
          <p:cNvSpPr/>
          <p:nvPr/>
        </p:nvSpPr>
        <p:spPr>
          <a:xfrm>
            <a:off x="2510671" y="4312087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3070503" y="434673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성능 최적화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3070503" y="4916091"/>
            <a:ext cx="921138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대용량 트래픽을 처리할 수 있는 성능 최적화가 요구됩니다.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2348389" y="566725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14" name="Text 12"/>
          <p:cNvSpPr/>
          <p:nvPr/>
        </p:nvSpPr>
        <p:spPr>
          <a:xfrm>
            <a:off x="2506861" y="5708928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3070503" y="57435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새로운 기능 추가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3070503" y="6312932"/>
            <a:ext cx="921138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고객들의 요구에 맞춰 새로운 기능을 추가하는 작업이 필요합니다.</a:t>
            </a:r>
            <a:endParaRPr lang="en-US" sz="175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067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결</a:t>
            </a:r>
            <a:r>
              <a:rPr lang="en-US" sz="440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론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협업하는 프로젝트를 </a:t>
            </a:r>
            <a:r>
              <a:rPr lang="en-US" sz="1750" i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진행함으로써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홀로 </a:t>
            </a:r>
            <a:r>
              <a:rPr lang="en-US" sz="1750" i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작업할 때와는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사뭇 </a:t>
            </a:r>
            <a:r>
              <a:rPr lang="en-US" sz="1750" i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다른 느낌이었지만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서로 분업하여 진행한 프로젝트인 만큼 애정이 </a:t>
            </a:r>
            <a:r>
              <a:rPr lang="en-US" sz="1750" i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담긴 것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같습니다. 제작 단계에 많은 착오가 있었지만 하나하나 팀원들과 극복하는 과정은 결코 힘들지만은 않았습니다.</a:t>
            </a:r>
            <a:endParaRPr lang="en-US" sz="175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1013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로드맵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301270" y="2240042"/>
            <a:ext cx="27742" cy="4888111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6" name="Shape 4"/>
          <p:cNvSpPr/>
          <p:nvPr/>
        </p:nvSpPr>
        <p:spPr>
          <a:xfrm>
            <a:off x="7565053" y="2649676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7" name="Shape 5"/>
          <p:cNvSpPr/>
          <p:nvPr/>
        </p:nvSpPr>
        <p:spPr>
          <a:xfrm>
            <a:off x="7065109" y="24136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8" name="Text 6"/>
          <p:cNvSpPr/>
          <p:nvPr/>
        </p:nvSpPr>
        <p:spPr>
          <a:xfrm>
            <a:off x="7254061" y="2455307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8537138" y="24622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사전 조사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537138" y="3031569"/>
            <a:ext cx="374475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기본적인 쇼핑몰의 구조분석 및 최신 트렌드에 맞는 디자인 연구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87512" y="3760530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109" y="352448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13" name="Text 11"/>
          <p:cNvSpPr/>
          <p:nvPr/>
        </p:nvSpPr>
        <p:spPr>
          <a:xfrm>
            <a:off x="7227391" y="3566160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871079" y="357306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ERD 작성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151529" y="4142423"/>
            <a:ext cx="394149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쇼핑몰 제작에 있어 필요한 데이터를 시각화, 데이터의 </a:t>
            </a:r>
            <a:r>
              <a:rPr lang="en-US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관계도를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만듭니다</a:t>
            </a:r>
            <a:r>
              <a:rPr lang="en-US" sz="175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65053" y="4760297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109" y="452425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18" name="Text 16"/>
          <p:cNvSpPr/>
          <p:nvPr/>
        </p:nvSpPr>
        <p:spPr>
          <a:xfrm>
            <a:off x="7223581" y="4565928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537138" y="457283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개발 및 테스트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537137" y="5142190"/>
            <a:ext cx="39202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프론트엔드와 백엔드를 개발하고, 테스트를 통해 오류를 </a:t>
            </a:r>
            <a:r>
              <a:rPr lang="en-US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찾고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수정합니다</a:t>
            </a:r>
            <a:r>
              <a:rPr lang="en-US" sz="175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6287512" y="5760184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22" name="Shape 20"/>
          <p:cNvSpPr/>
          <p:nvPr/>
        </p:nvSpPr>
        <p:spPr>
          <a:xfrm>
            <a:off x="7065109" y="552414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</p:sp>
      <p:sp>
        <p:nvSpPr>
          <p:cNvPr id="23" name="Text 21"/>
          <p:cNvSpPr/>
          <p:nvPr/>
        </p:nvSpPr>
        <p:spPr>
          <a:xfrm>
            <a:off x="7223581" y="5565815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2"/>
          <p:cNvSpPr/>
          <p:nvPr/>
        </p:nvSpPr>
        <p:spPr>
          <a:xfrm>
            <a:off x="3871079" y="557272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배포 및 유지 보수</a:t>
            </a:r>
            <a:endParaRPr lang="en-US" sz="2187" dirty="0"/>
          </a:p>
        </p:txBody>
      </p:sp>
      <p:sp>
        <p:nvSpPr>
          <p:cNvPr id="25" name="Text 23"/>
          <p:cNvSpPr/>
          <p:nvPr/>
        </p:nvSpPr>
        <p:spPr>
          <a:xfrm>
            <a:off x="2348389" y="6142077"/>
            <a:ext cx="374463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웹 애플리케이션을 서버에 배포하고, 유지 보수 작업을 수행합니다.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179695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-1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5" name="Text 2"/>
          <p:cNvSpPr/>
          <p:nvPr/>
        </p:nvSpPr>
        <p:spPr>
          <a:xfrm>
            <a:off x="5093254" y="37676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468"/>
              </a:lnSpc>
            </a:pPr>
            <a:r>
              <a:rPr lang="ko-KR" altLang="en-US" sz="44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수고하셨습니다</a:t>
            </a:r>
            <a:endParaRPr lang="en-US" altLang="ko-KR" sz="4400" dirty="0"/>
          </a:p>
        </p:txBody>
      </p:sp>
    </p:spTree>
    <p:extLst>
      <p:ext uri="{BB962C8B-B14F-4D97-AF65-F5344CB8AC3E}">
        <p14:creationId xmlns:p14="http://schemas.microsoft.com/office/powerpoint/2010/main" val="29447764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</p:sp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989013" y="973508"/>
            <a:ext cx="5426943" cy="7207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 smtClean="0">
                <a:solidFill>
                  <a:srgbClr val="6EB9FC"/>
                </a:solidFill>
                <a:latin typeface="Lora" pitchFamily="34" charset="0"/>
              </a:rPr>
              <a:t>프로젝트 개발 일정</a:t>
            </a:r>
            <a:endParaRPr lang="en-US" sz="4374" dirty="0"/>
          </a:p>
        </p:txBody>
      </p:sp>
      <p:sp>
        <p:nvSpPr>
          <p:cNvPr id="8" name="Shape 4"/>
          <p:cNvSpPr/>
          <p:nvPr/>
        </p:nvSpPr>
        <p:spPr>
          <a:xfrm>
            <a:off x="2127440" y="2340743"/>
            <a:ext cx="3163014" cy="1724501"/>
          </a:xfrm>
          <a:prstGeom prst="roundRect">
            <a:avLst>
              <a:gd name="adj" fmla="val 3865"/>
            </a:avLst>
          </a:prstGeom>
          <a:solidFill>
            <a:srgbClr val="2F3343"/>
          </a:solidFill>
          <a:ln/>
        </p:spPr>
      </p:sp>
      <p:sp>
        <p:nvSpPr>
          <p:cNvPr id="9" name="Text 5"/>
          <p:cNvSpPr/>
          <p:nvPr/>
        </p:nvSpPr>
        <p:spPr>
          <a:xfrm>
            <a:off x="2197487" y="242379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smtClean="0">
                <a:solidFill>
                  <a:srgbClr val="6EB9FC"/>
                </a:solidFill>
                <a:latin typeface="Lora" pitchFamily="34" charset="0"/>
              </a:rPr>
              <a:t>1st week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371487" y="2709805"/>
            <a:ext cx="27186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400" dirty="0" smtClean="0">
                <a:solidFill>
                  <a:srgbClr val="D6E5EF"/>
                </a:solidFill>
                <a:latin typeface="Source Sans Pro" pitchFamily="34" charset="0"/>
              </a:rPr>
              <a:t>프로젝트 선정</a:t>
            </a:r>
            <a:r>
              <a:rPr lang="en-US" altLang="ko-KR" sz="1400" dirty="0" smtClean="0">
                <a:solidFill>
                  <a:srgbClr val="D6E5EF"/>
                </a:solidFill>
                <a:latin typeface="Source Sans Pro" pitchFamily="34" charset="0"/>
              </a:rPr>
              <a:t>,  </a:t>
            </a:r>
            <a:r>
              <a:rPr lang="ko-KR" altLang="en-US" sz="1400" dirty="0" smtClean="0">
                <a:solidFill>
                  <a:srgbClr val="D6E5EF"/>
                </a:solidFill>
                <a:latin typeface="Source Sans Pro" pitchFamily="34" charset="0"/>
              </a:rPr>
              <a:t>자료수집</a:t>
            </a:r>
            <a:endParaRPr lang="en-US" altLang="ko-KR" sz="1400" dirty="0">
              <a:solidFill>
                <a:srgbClr val="D6E5EF"/>
              </a:solidFill>
              <a:latin typeface="Source Sans Pro" pitchFamily="34" charset="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altLang="ko-KR" sz="1400" dirty="0" smtClean="0">
                <a:solidFill>
                  <a:srgbClr val="D6E5EF"/>
                </a:solidFill>
                <a:latin typeface="Source Sans Pro" pitchFamily="34" charset="0"/>
              </a:rPr>
              <a:t>UML </a:t>
            </a:r>
            <a:r>
              <a:rPr lang="ko-KR" altLang="en-US" sz="1400" dirty="0" smtClean="0">
                <a:solidFill>
                  <a:srgbClr val="D6E5EF"/>
                </a:solidFill>
                <a:latin typeface="Source Sans Pro" pitchFamily="34" charset="0"/>
              </a:rPr>
              <a:t>구성</a:t>
            </a:r>
            <a:r>
              <a:rPr lang="en-US" altLang="ko-KR" sz="1400" dirty="0" smtClean="0">
                <a:solidFill>
                  <a:srgbClr val="D6E5EF"/>
                </a:solidFill>
                <a:latin typeface="Source Sans Pro" pitchFamily="34" charset="0"/>
              </a:rPr>
              <a:t>, </a:t>
            </a:r>
            <a:r>
              <a:rPr lang="ko-KR" altLang="en-US" sz="1400" dirty="0" smtClean="0">
                <a:solidFill>
                  <a:srgbClr val="D6E5EF"/>
                </a:solidFill>
                <a:latin typeface="Source Sans Pro" pitchFamily="34" charset="0"/>
              </a:rPr>
              <a:t>데이터베이스 구성</a:t>
            </a:r>
            <a:endParaRPr lang="en-US" altLang="ko-KR" sz="1400" dirty="0" smtClean="0">
              <a:solidFill>
                <a:srgbClr val="D6E5EF"/>
              </a:solidFill>
              <a:latin typeface="Source Sans Pro" pitchFamily="34" charset="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altLang="ko-KR" sz="1400" dirty="0" smtClean="0">
                <a:solidFill>
                  <a:srgbClr val="D6E5EF"/>
                </a:solidFill>
                <a:latin typeface="Source Sans Pro" pitchFamily="34" charset="0"/>
              </a:rPr>
              <a:t>ERD </a:t>
            </a:r>
            <a:r>
              <a:rPr lang="ko-KR" altLang="en-US" sz="1400" dirty="0" smtClean="0">
                <a:solidFill>
                  <a:srgbClr val="D6E5EF"/>
                </a:solidFill>
                <a:latin typeface="Source Sans Pro" pitchFamily="34" charset="0"/>
              </a:rPr>
              <a:t>작성</a:t>
            </a:r>
            <a:r>
              <a:rPr lang="en-US" altLang="ko-KR" sz="1400" dirty="0" smtClean="0">
                <a:solidFill>
                  <a:srgbClr val="D6E5EF"/>
                </a:solidFill>
                <a:latin typeface="Source Sans Pro" pitchFamily="34" charset="0"/>
              </a:rPr>
              <a:t>,  </a:t>
            </a:r>
            <a:r>
              <a:rPr lang="ko-KR" altLang="en-US" sz="1400" dirty="0" smtClean="0">
                <a:solidFill>
                  <a:srgbClr val="D6E5EF"/>
                </a:solidFill>
                <a:latin typeface="Source Sans Pro" pitchFamily="34" charset="0"/>
              </a:rPr>
              <a:t>프로젝트 시안 발표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5778445" y="2340743"/>
            <a:ext cx="3163014" cy="1724501"/>
          </a:xfrm>
          <a:prstGeom prst="roundRect">
            <a:avLst>
              <a:gd name="adj" fmla="val 3865"/>
            </a:avLst>
          </a:prstGeom>
          <a:solidFill>
            <a:srgbClr val="2F3343"/>
          </a:solidFill>
          <a:ln/>
        </p:spPr>
      </p:sp>
      <p:sp>
        <p:nvSpPr>
          <p:cNvPr id="12" name="Text 8"/>
          <p:cNvSpPr/>
          <p:nvPr/>
        </p:nvSpPr>
        <p:spPr>
          <a:xfrm>
            <a:off x="5871523" y="243296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2</a:t>
            </a:r>
            <a:r>
              <a:rPr lang="en-US" sz="2187" baseline="30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nd</a:t>
            </a:r>
            <a:r>
              <a:rPr lang="en-US" sz="2187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 week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5955863" y="2750562"/>
            <a:ext cx="2718673" cy="10915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4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도구 선정</a:t>
            </a:r>
            <a:r>
              <a:rPr lang="en-US" sz="14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ko-KR" altLang="en-US" sz="14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파트 분배</a:t>
            </a:r>
            <a:r>
              <a:rPr lang="en-US" altLang="ko-KR" sz="14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altLang="ko-KR" sz="1400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40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백엔드</a:t>
            </a:r>
            <a:r>
              <a:rPr lang="ko-KR" altLang="en-US" sz="14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sz="14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</a:t>
            </a:r>
            <a:r>
              <a:rPr lang="ko-KR" altLang="en-US" sz="14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회원가입</a:t>
            </a:r>
            <a:r>
              <a:rPr lang="en-US" altLang="ko-KR" sz="14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ko-KR" altLang="en-US" sz="14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로그인</a:t>
            </a:r>
            <a:endParaRPr lang="en-US" altLang="ko-KR" sz="1400" dirty="0" smtClean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4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아이템 생성</a:t>
            </a:r>
            <a:r>
              <a:rPr lang="en-US" altLang="ko-KR" sz="14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ko-KR" altLang="en-US" sz="140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사진 기능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9356839" y="2302776"/>
            <a:ext cx="3163014" cy="1724501"/>
          </a:xfrm>
          <a:prstGeom prst="roundRect">
            <a:avLst>
              <a:gd name="adj" fmla="val 3865"/>
            </a:avLst>
          </a:prstGeom>
          <a:solidFill>
            <a:srgbClr val="2F3343"/>
          </a:solidFill>
          <a:ln/>
        </p:spPr>
      </p:sp>
      <p:sp>
        <p:nvSpPr>
          <p:cNvPr id="15" name="Text 11"/>
          <p:cNvSpPr/>
          <p:nvPr/>
        </p:nvSpPr>
        <p:spPr>
          <a:xfrm>
            <a:off x="9453264" y="235216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3</a:t>
            </a:r>
            <a:r>
              <a:rPr lang="en-US" sz="2187" baseline="30000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rd</a:t>
            </a:r>
            <a:r>
              <a:rPr lang="en-US" sz="2187" dirty="0" smtClean="0">
                <a:solidFill>
                  <a:srgbClr val="6EB9FC"/>
                </a:solidFill>
                <a:latin typeface="Lora" pitchFamily="34" charset="0"/>
                <a:ea typeface="Lora" pitchFamily="34" charset="-122"/>
              </a:rPr>
              <a:t> week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9882581" y="2800077"/>
            <a:ext cx="27186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600" dirty="0" err="1" smtClean="0">
                <a:solidFill>
                  <a:srgbClr val="D6E5EF"/>
                </a:solidFill>
                <a:latin typeface="Source Sans Pro" pitchFamily="34" charset="0"/>
              </a:rPr>
              <a:t>백엔드</a:t>
            </a:r>
            <a:r>
              <a:rPr lang="ko-KR" altLang="en-US" sz="1600" dirty="0" smtClean="0">
                <a:solidFill>
                  <a:srgbClr val="D6E5EF"/>
                </a:solidFill>
                <a:latin typeface="Source Sans Pro" pitchFamily="34" charset="0"/>
              </a:rPr>
              <a:t> </a:t>
            </a:r>
            <a:r>
              <a:rPr lang="en-US" altLang="ko-KR" sz="1600" dirty="0" smtClean="0">
                <a:solidFill>
                  <a:srgbClr val="D6E5EF"/>
                </a:solidFill>
                <a:latin typeface="Source Sans Pro" pitchFamily="34" charset="0"/>
              </a:rPr>
              <a:t>- </a:t>
            </a:r>
            <a:r>
              <a:rPr lang="ko-KR" altLang="en-US" sz="1600" dirty="0" smtClean="0">
                <a:solidFill>
                  <a:srgbClr val="D6E5EF"/>
                </a:solidFill>
                <a:latin typeface="Source Sans Pro" pitchFamily="34" charset="0"/>
              </a:rPr>
              <a:t>카트 구현</a:t>
            </a:r>
            <a:r>
              <a:rPr lang="en-US" altLang="ko-KR" sz="1600" dirty="0" smtClean="0">
                <a:solidFill>
                  <a:srgbClr val="D6E5EF"/>
                </a:solidFill>
                <a:latin typeface="Source Sans Pro" pitchFamily="34" charset="0"/>
              </a:rPr>
              <a:t>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600" dirty="0" smtClean="0">
                <a:solidFill>
                  <a:srgbClr val="D6E5EF"/>
                </a:solidFill>
                <a:latin typeface="Source Sans Pro" pitchFamily="34" charset="0"/>
              </a:rPr>
              <a:t>각 페이지 프론트 구성</a:t>
            </a:r>
            <a:endParaRPr lang="en-US" sz="1600" dirty="0"/>
          </a:p>
        </p:txBody>
      </p:sp>
      <p:sp>
        <p:nvSpPr>
          <p:cNvPr id="17" name="Shape 4"/>
          <p:cNvSpPr/>
          <p:nvPr/>
        </p:nvSpPr>
        <p:spPr>
          <a:xfrm>
            <a:off x="3950160" y="4523516"/>
            <a:ext cx="3163014" cy="1724501"/>
          </a:xfrm>
          <a:prstGeom prst="roundRect">
            <a:avLst>
              <a:gd name="adj" fmla="val 3865"/>
            </a:avLst>
          </a:prstGeom>
          <a:solidFill>
            <a:srgbClr val="2F3343"/>
          </a:solidFill>
          <a:ln/>
        </p:spPr>
      </p:sp>
      <p:sp>
        <p:nvSpPr>
          <p:cNvPr id="18" name="Text 5"/>
          <p:cNvSpPr/>
          <p:nvPr/>
        </p:nvSpPr>
        <p:spPr>
          <a:xfrm>
            <a:off x="4172330" y="474568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smtClean="0">
                <a:solidFill>
                  <a:srgbClr val="6EB9FC"/>
                </a:solidFill>
                <a:latin typeface="Lora" pitchFamily="34" charset="0"/>
              </a:rPr>
              <a:t>4</a:t>
            </a:r>
            <a:r>
              <a:rPr lang="en-US" sz="2187" baseline="30000" dirty="0" smtClean="0">
                <a:solidFill>
                  <a:srgbClr val="6EB9FC"/>
                </a:solidFill>
                <a:latin typeface="Lora" pitchFamily="34" charset="0"/>
              </a:rPr>
              <a:t>th</a:t>
            </a:r>
            <a:r>
              <a:rPr lang="en-US" sz="2187" dirty="0" smtClean="0">
                <a:solidFill>
                  <a:srgbClr val="6EB9FC"/>
                </a:solidFill>
                <a:latin typeface="Lora" pitchFamily="34" charset="0"/>
              </a:rPr>
              <a:t> week</a:t>
            </a:r>
            <a:endParaRPr lang="en-US" sz="2187" dirty="0"/>
          </a:p>
        </p:txBody>
      </p:sp>
      <p:sp>
        <p:nvSpPr>
          <p:cNvPr id="19" name="Text 6"/>
          <p:cNvSpPr/>
          <p:nvPr/>
        </p:nvSpPr>
        <p:spPr>
          <a:xfrm>
            <a:off x="4172330" y="5130752"/>
            <a:ext cx="27186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600" dirty="0" err="1" smtClean="0">
                <a:solidFill>
                  <a:srgbClr val="D6E5EF"/>
                </a:solidFill>
                <a:latin typeface="Source Sans Pro" pitchFamily="34" charset="0"/>
              </a:rPr>
              <a:t>백엔드</a:t>
            </a:r>
            <a:r>
              <a:rPr lang="ko-KR" altLang="en-US" sz="1600" dirty="0" smtClean="0">
                <a:solidFill>
                  <a:srgbClr val="D6E5EF"/>
                </a:solidFill>
                <a:latin typeface="Source Sans Pro" pitchFamily="34" charset="0"/>
              </a:rPr>
              <a:t> </a:t>
            </a:r>
            <a:r>
              <a:rPr lang="en-US" altLang="ko-KR" sz="1600" dirty="0" smtClean="0">
                <a:solidFill>
                  <a:srgbClr val="D6E5EF"/>
                </a:solidFill>
                <a:latin typeface="Source Sans Pro" pitchFamily="34" charset="0"/>
              </a:rPr>
              <a:t>- </a:t>
            </a:r>
            <a:r>
              <a:rPr lang="en-US" altLang="ko-KR" sz="1600" dirty="0" err="1" smtClean="0">
                <a:solidFill>
                  <a:srgbClr val="D6E5EF"/>
                </a:solidFill>
                <a:latin typeface="Source Sans Pro" pitchFamily="34" charset="0"/>
              </a:rPr>
              <a:t>QnA</a:t>
            </a:r>
            <a:r>
              <a:rPr lang="en-US" altLang="ko-KR" sz="1600" dirty="0" smtClean="0">
                <a:solidFill>
                  <a:srgbClr val="D6E5EF"/>
                </a:solidFill>
                <a:latin typeface="Source Sans Pro" pitchFamily="34" charset="0"/>
              </a:rPr>
              <a:t> , </a:t>
            </a:r>
            <a:r>
              <a:rPr lang="ko-KR" altLang="en-US" sz="1600" dirty="0" smtClean="0">
                <a:solidFill>
                  <a:srgbClr val="D6E5EF"/>
                </a:solidFill>
                <a:latin typeface="Source Sans Pro" pitchFamily="34" charset="0"/>
              </a:rPr>
              <a:t>리뷰 기능</a:t>
            </a:r>
            <a:endParaRPr lang="en-US" altLang="ko-KR" sz="1600" dirty="0" smtClean="0">
              <a:solidFill>
                <a:srgbClr val="D6E5EF"/>
              </a:solidFill>
              <a:latin typeface="Source Sans Pro" pitchFamily="34" charset="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600" dirty="0" smtClean="0">
                <a:solidFill>
                  <a:srgbClr val="D6E5EF"/>
                </a:solidFill>
                <a:latin typeface="Source Sans Pro" pitchFamily="34" charset="0"/>
              </a:rPr>
              <a:t>프론트 </a:t>
            </a:r>
            <a:r>
              <a:rPr lang="en-US" altLang="ko-KR" sz="1600" dirty="0" smtClean="0">
                <a:solidFill>
                  <a:srgbClr val="D6E5EF"/>
                </a:solidFill>
                <a:latin typeface="Source Sans Pro" pitchFamily="34" charset="0"/>
              </a:rPr>
              <a:t>-</a:t>
            </a:r>
            <a:r>
              <a:rPr lang="ko-KR" altLang="en-US" sz="1600" dirty="0" smtClean="0">
                <a:solidFill>
                  <a:srgbClr val="D6E5EF"/>
                </a:solidFill>
                <a:latin typeface="Source Sans Pro" pitchFamily="34" charset="0"/>
              </a:rPr>
              <a:t>전체적인 수정 보완</a:t>
            </a:r>
            <a:endParaRPr lang="en-US" sz="1600" dirty="0"/>
          </a:p>
        </p:txBody>
      </p:sp>
      <p:sp>
        <p:nvSpPr>
          <p:cNvPr id="20" name="Shape 4"/>
          <p:cNvSpPr/>
          <p:nvPr/>
        </p:nvSpPr>
        <p:spPr>
          <a:xfrm>
            <a:off x="7775332" y="4511842"/>
            <a:ext cx="3163014" cy="1724501"/>
          </a:xfrm>
          <a:prstGeom prst="roundRect">
            <a:avLst>
              <a:gd name="adj" fmla="val 3865"/>
            </a:avLst>
          </a:prstGeom>
          <a:solidFill>
            <a:srgbClr val="2F3343"/>
          </a:solidFill>
          <a:ln/>
        </p:spPr>
      </p:sp>
      <p:sp>
        <p:nvSpPr>
          <p:cNvPr id="21" name="Text 5"/>
          <p:cNvSpPr/>
          <p:nvPr/>
        </p:nvSpPr>
        <p:spPr>
          <a:xfrm>
            <a:off x="7928092" y="458983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smtClean="0">
                <a:solidFill>
                  <a:srgbClr val="6EB9FC"/>
                </a:solidFill>
                <a:latin typeface="Lora" pitchFamily="34" charset="0"/>
              </a:rPr>
              <a:t>5</a:t>
            </a:r>
            <a:r>
              <a:rPr lang="en-US" sz="2187" baseline="30000" dirty="0" smtClean="0">
                <a:solidFill>
                  <a:srgbClr val="6EB9FC"/>
                </a:solidFill>
                <a:latin typeface="Lora" pitchFamily="34" charset="0"/>
              </a:rPr>
              <a:t>th</a:t>
            </a:r>
            <a:r>
              <a:rPr lang="en-US" sz="2187" dirty="0" smtClean="0">
                <a:solidFill>
                  <a:srgbClr val="6EB9FC"/>
                </a:solidFill>
                <a:latin typeface="Lora" pitchFamily="34" charset="0"/>
              </a:rPr>
              <a:t> week</a:t>
            </a:r>
            <a:endParaRPr lang="en-US" sz="2187" dirty="0"/>
          </a:p>
        </p:txBody>
      </p:sp>
      <p:sp>
        <p:nvSpPr>
          <p:cNvPr id="22" name="Text 6"/>
          <p:cNvSpPr/>
          <p:nvPr/>
        </p:nvSpPr>
        <p:spPr>
          <a:xfrm>
            <a:off x="7775332" y="5892615"/>
            <a:ext cx="27186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3" name="Text 6"/>
          <p:cNvSpPr/>
          <p:nvPr/>
        </p:nvSpPr>
        <p:spPr>
          <a:xfrm>
            <a:off x="8073065" y="4937024"/>
            <a:ext cx="3163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600" dirty="0" err="1" smtClean="0">
                <a:solidFill>
                  <a:srgbClr val="D6E5EF"/>
                </a:solidFill>
                <a:latin typeface="Source Sans Pro" pitchFamily="34" charset="0"/>
              </a:rPr>
              <a:t>백엔드</a:t>
            </a:r>
            <a:r>
              <a:rPr lang="ko-KR" altLang="en-US" sz="1600" dirty="0" smtClean="0">
                <a:solidFill>
                  <a:srgbClr val="D6E5EF"/>
                </a:solidFill>
                <a:latin typeface="Source Sans Pro" pitchFamily="34" charset="0"/>
              </a:rPr>
              <a:t> </a:t>
            </a:r>
            <a:r>
              <a:rPr lang="en-US" altLang="ko-KR" sz="1600" dirty="0" smtClean="0">
                <a:solidFill>
                  <a:srgbClr val="D6E5EF"/>
                </a:solidFill>
                <a:latin typeface="Source Sans Pro" pitchFamily="34" charset="0"/>
              </a:rPr>
              <a:t>- </a:t>
            </a:r>
            <a:r>
              <a:rPr lang="ko-KR" altLang="en-US" sz="1600" dirty="0" smtClean="0">
                <a:solidFill>
                  <a:srgbClr val="D6E5EF"/>
                </a:solidFill>
                <a:latin typeface="Source Sans Pro" pitchFamily="34" charset="0"/>
              </a:rPr>
              <a:t>주문 기능</a:t>
            </a:r>
            <a:endParaRPr lang="en-US" altLang="ko-KR" sz="1600" dirty="0" smtClean="0">
              <a:solidFill>
                <a:srgbClr val="D6E5EF"/>
              </a:solidFill>
              <a:latin typeface="Source Sans Pro" pitchFamily="34" charset="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600" dirty="0" smtClean="0">
                <a:solidFill>
                  <a:srgbClr val="D6E5EF"/>
                </a:solidFill>
                <a:latin typeface="Source Sans Pro" pitchFamily="34" charset="0"/>
              </a:rPr>
              <a:t>프론트 </a:t>
            </a:r>
            <a:r>
              <a:rPr lang="en-US" altLang="ko-KR" sz="1600" dirty="0" smtClean="0">
                <a:solidFill>
                  <a:srgbClr val="D6E5EF"/>
                </a:solidFill>
                <a:latin typeface="Source Sans Pro" pitchFamily="34" charset="0"/>
              </a:rPr>
              <a:t>- </a:t>
            </a:r>
            <a:r>
              <a:rPr lang="ko-KR" altLang="en-US" sz="1600" dirty="0" smtClean="0">
                <a:solidFill>
                  <a:srgbClr val="D6E5EF"/>
                </a:solidFill>
                <a:latin typeface="Source Sans Pro" pitchFamily="34" charset="0"/>
              </a:rPr>
              <a:t>코드 리뷰 </a:t>
            </a:r>
            <a:endParaRPr lang="en-US" altLang="ko-KR" sz="1600" dirty="0" smtClean="0">
              <a:solidFill>
                <a:srgbClr val="D6E5EF"/>
              </a:solidFill>
              <a:latin typeface="Source Sans Pro" pitchFamily="34" charset="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600" dirty="0" smtClean="0">
                <a:solidFill>
                  <a:srgbClr val="D6E5EF"/>
                </a:solidFill>
                <a:latin typeface="Source Sans Pro" pitchFamily="34" charset="0"/>
              </a:rPr>
              <a:t>테스트 보완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709651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1588034" y="578041"/>
            <a:ext cx="4383048" cy="684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93"/>
              </a:lnSpc>
              <a:buNone/>
            </a:pPr>
            <a:r>
              <a:rPr lang="en-US" sz="4314" dirty="0" err="1" smtClean="0">
                <a:solidFill>
                  <a:srgbClr val="6EB9FC"/>
                </a:solidFill>
                <a:latin typeface="Lora" pitchFamily="34" charset="0"/>
              </a:rPr>
              <a:t>Usecase</a:t>
            </a:r>
            <a:r>
              <a:rPr lang="en-US" sz="4314" dirty="0" smtClean="0">
                <a:solidFill>
                  <a:srgbClr val="6EB9FC"/>
                </a:solidFill>
                <a:latin typeface="Lora" pitchFamily="34" charset="0"/>
              </a:rPr>
              <a:t> Diagram</a:t>
            </a:r>
            <a:endParaRPr lang="en-US" sz="4314" dirty="0"/>
          </a:p>
        </p:txBody>
      </p:sp>
      <p:sp>
        <p:nvSpPr>
          <p:cNvPr id="6" name="Text 3"/>
          <p:cNvSpPr/>
          <p:nvPr/>
        </p:nvSpPr>
        <p:spPr>
          <a:xfrm>
            <a:off x="2416373" y="6983509"/>
            <a:ext cx="9797534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61"/>
              </a:lnSpc>
              <a:buNone/>
            </a:pPr>
            <a:r>
              <a:rPr lang="en-US" sz="1726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현</a:t>
            </a:r>
            <a:r>
              <a:rPr lang="ko-KR" altLang="en-US" sz="1726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재</a:t>
            </a:r>
            <a:r>
              <a:rPr lang="en-US" sz="1726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26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쇼핑몰</a:t>
            </a:r>
            <a:r>
              <a:rPr lang="en-US" sz="172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26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사이트</a:t>
            </a:r>
            <a:r>
              <a:rPr lang="ko-KR" altLang="en-US" sz="1726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의 시스템과 사용자의 상호 작용 관계도 </a:t>
            </a:r>
            <a:r>
              <a:rPr lang="en-US" sz="1726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sz="1726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507" y="1643974"/>
            <a:ext cx="10058400" cy="444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945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3564017" y="461486"/>
            <a:ext cx="3356253" cy="5244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29"/>
              </a:lnSpc>
              <a:buNone/>
            </a:pPr>
            <a:r>
              <a:rPr lang="en-US" sz="3303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주요 기능</a:t>
            </a:r>
            <a:endParaRPr lang="en-US" sz="3303" dirty="0"/>
          </a:p>
        </p:txBody>
      </p:sp>
      <p:sp>
        <p:nvSpPr>
          <p:cNvPr id="5" name="Shape 3"/>
          <p:cNvSpPr/>
          <p:nvPr/>
        </p:nvSpPr>
        <p:spPr>
          <a:xfrm>
            <a:off x="3564017" y="1452563"/>
            <a:ext cx="377547" cy="377547"/>
          </a:xfrm>
          <a:prstGeom prst="roundRect">
            <a:avLst>
              <a:gd name="adj" fmla="val 13335"/>
            </a:avLst>
          </a:prstGeom>
          <a:solidFill>
            <a:srgbClr val="2F3343"/>
          </a:solidFill>
          <a:ln/>
        </p:spPr>
      </p:sp>
      <p:sp>
        <p:nvSpPr>
          <p:cNvPr id="6" name="Text 4"/>
          <p:cNvSpPr/>
          <p:nvPr/>
        </p:nvSpPr>
        <p:spPr>
          <a:xfrm>
            <a:off x="3707011" y="1483995"/>
            <a:ext cx="91440" cy="314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8"/>
              </a:lnSpc>
              <a:buNone/>
            </a:pPr>
            <a:r>
              <a:rPr lang="en-US" sz="198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982" dirty="0"/>
          </a:p>
        </p:txBody>
      </p:sp>
      <p:sp>
        <p:nvSpPr>
          <p:cNvPr id="7" name="Text 5"/>
          <p:cNvSpPr/>
          <p:nvPr/>
        </p:nvSpPr>
        <p:spPr>
          <a:xfrm>
            <a:off x="4109323" y="1510189"/>
            <a:ext cx="1684020" cy="262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65"/>
              </a:lnSpc>
              <a:buNone/>
            </a:pPr>
            <a:r>
              <a:rPr lang="en-US" sz="165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회원 가입 및 로그인</a:t>
            </a:r>
            <a:endParaRPr lang="en-US" sz="1652" dirty="0"/>
          </a:p>
        </p:txBody>
      </p:sp>
      <p:sp>
        <p:nvSpPr>
          <p:cNvPr id="8" name="Text 6"/>
          <p:cNvSpPr/>
          <p:nvPr/>
        </p:nvSpPr>
        <p:spPr>
          <a:xfrm>
            <a:off x="4109323" y="1940123"/>
            <a:ext cx="3121938" cy="5367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14"/>
              </a:lnSpc>
              <a:buNone/>
            </a:pPr>
            <a:r>
              <a:rPr lang="en-US" sz="132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사용자들은 회원가입 및 로그인을 통해 제품을 구매할 수 있습니다. </a:t>
            </a:r>
            <a:endParaRPr lang="en-US" sz="1321" dirty="0"/>
          </a:p>
        </p:txBody>
      </p:sp>
      <p:sp>
        <p:nvSpPr>
          <p:cNvPr id="9" name="Shape 7"/>
          <p:cNvSpPr/>
          <p:nvPr/>
        </p:nvSpPr>
        <p:spPr>
          <a:xfrm>
            <a:off x="7399020" y="1452563"/>
            <a:ext cx="377547" cy="377547"/>
          </a:xfrm>
          <a:prstGeom prst="roundRect">
            <a:avLst>
              <a:gd name="adj" fmla="val 13335"/>
            </a:avLst>
          </a:prstGeom>
          <a:solidFill>
            <a:srgbClr val="2F3343"/>
          </a:solidFill>
          <a:ln/>
        </p:spPr>
      </p:sp>
      <p:sp>
        <p:nvSpPr>
          <p:cNvPr id="10" name="Text 8"/>
          <p:cNvSpPr/>
          <p:nvPr/>
        </p:nvSpPr>
        <p:spPr>
          <a:xfrm>
            <a:off x="7519154" y="1483995"/>
            <a:ext cx="137160" cy="314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8"/>
              </a:lnSpc>
              <a:buNone/>
            </a:pPr>
            <a:r>
              <a:rPr lang="en-US" sz="198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982" dirty="0"/>
          </a:p>
        </p:txBody>
      </p:sp>
      <p:sp>
        <p:nvSpPr>
          <p:cNvPr id="11" name="Text 9"/>
          <p:cNvSpPr/>
          <p:nvPr/>
        </p:nvSpPr>
        <p:spPr>
          <a:xfrm>
            <a:off x="7944326" y="1510189"/>
            <a:ext cx="1678067" cy="262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65"/>
              </a:lnSpc>
              <a:buNone/>
            </a:pPr>
            <a:r>
              <a:rPr lang="en-US" sz="165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상품 생성</a:t>
            </a:r>
            <a:endParaRPr lang="en-US" sz="1652" dirty="0"/>
          </a:p>
        </p:txBody>
      </p:sp>
      <p:sp>
        <p:nvSpPr>
          <p:cNvPr id="12" name="Text 10"/>
          <p:cNvSpPr/>
          <p:nvPr/>
        </p:nvSpPr>
        <p:spPr>
          <a:xfrm>
            <a:off x="7944326" y="1940123"/>
            <a:ext cx="3121938" cy="2683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14"/>
              </a:lnSpc>
              <a:buNone/>
            </a:pPr>
            <a:r>
              <a:rPr lang="en-US" sz="132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상품을 생성하여 쇼핑몰에 기재합니다.</a:t>
            </a:r>
            <a:endParaRPr lang="en-US" sz="1321" dirty="0"/>
          </a:p>
        </p:txBody>
      </p:sp>
      <p:sp>
        <p:nvSpPr>
          <p:cNvPr id="13" name="Shape 11"/>
          <p:cNvSpPr/>
          <p:nvPr/>
        </p:nvSpPr>
        <p:spPr>
          <a:xfrm>
            <a:off x="3564017" y="2775704"/>
            <a:ext cx="377547" cy="377547"/>
          </a:xfrm>
          <a:prstGeom prst="roundRect">
            <a:avLst>
              <a:gd name="adj" fmla="val 13335"/>
            </a:avLst>
          </a:prstGeom>
          <a:solidFill>
            <a:srgbClr val="2F3343"/>
          </a:solidFill>
          <a:ln/>
        </p:spPr>
      </p:sp>
      <p:sp>
        <p:nvSpPr>
          <p:cNvPr id="14" name="Text 12"/>
          <p:cNvSpPr/>
          <p:nvPr/>
        </p:nvSpPr>
        <p:spPr>
          <a:xfrm>
            <a:off x="3684151" y="2807137"/>
            <a:ext cx="137160" cy="314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8"/>
              </a:lnSpc>
              <a:buNone/>
            </a:pPr>
            <a:r>
              <a:rPr lang="en-US" sz="198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982" dirty="0"/>
          </a:p>
        </p:txBody>
      </p:sp>
      <p:sp>
        <p:nvSpPr>
          <p:cNvPr id="15" name="Text 13"/>
          <p:cNvSpPr/>
          <p:nvPr/>
        </p:nvSpPr>
        <p:spPr>
          <a:xfrm>
            <a:off x="4109323" y="2833330"/>
            <a:ext cx="1678067" cy="262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65"/>
              </a:lnSpc>
              <a:buNone/>
            </a:pPr>
            <a:r>
              <a:rPr lang="en-US" sz="165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상품 수정</a:t>
            </a:r>
            <a:endParaRPr lang="en-US" sz="1652" dirty="0"/>
          </a:p>
        </p:txBody>
      </p:sp>
      <p:sp>
        <p:nvSpPr>
          <p:cNvPr id="16" name="Text 14"/>
          <p:cNvSpPr/>
          <p:nvPr/>
        </p:nvSpPr>
        <p:spPr>
          <a:xfrm>
            <a:off x="4109323" y="3263265"/>
            <a:ext cx="3121938" cy="2683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14"/>
              </a:lnSpc>
              <a:buNone/>
            </a:pPr>
            <a:r>
              <a:rPr lang="en-US" sz="132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등록된 상품의 정보를 수정합니다.</a:t>
            </a:r>
            <a:endParaRPr lang="en-US" sz="1321" dirty="0"/>
          </a:p>
        </p:txBody>
      </p:sp>
      <p:sp>
        <p:nvSpPr>
          <p:cNvPr id="17" name="Shape 15"/>
          <p:cNvSpPr/>
          <p:nvPr/>
        </p:nvSpPr>
        <p:spPr>
          <a:xfrm>
            <a:off x="7399020" y="2775704"/>
            <a:ext cx="377547" cy="377547"/>
          </a:xfrm>
          <a:prstGeom prst="roundRect">
            <a:avLst>
              <a:gd name="adj" fmla="val 13335"/>
            </a:avLst>
          </a:prstGeom>
          <a:solidFill>
            <a:srgbClr val="2F3343"/>
          </a:solidFill>
          <a:ln/>
        </p:spPr>
      </p:sp>
      <p:sp>
        <p:nvSpPr>
          <p:cNvPr id="18" name="Text 16"/>
          <p:cNvSpPr/>
          <p:nvPr/>
        </p:nvSpPr>
        <p:spPr>
          <a:xfrm>
            <a:off x="7519154" y="2807137"/>
            <a:ext cx="137160" cy="314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8"/>
              </a:lnSpc>
              <a:buNone/>
            </a:pPr>
            <a:r>
              <a:rPr lang="en-US" sz="198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982" dirty="0"/>
          </a:p>
        </p:txBody>
      </p:sp>
      <p:sp>
        <p:nvSpPr>
          <p:cNvPr id="19" name="Text 17"/>
          <p:cNvSpPr/>
          <p:nvPr/>
        </p:nvSpPr>
        <p:spPr>
          <a:xfrm>
            <a:off x="7944326" y="2833330"/>
            <a:ext cx="1678067" cy="262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65"/>
              </a:lnSpc>
              <a:buNone/>
            </a:pPr>
            <a:r>
              <a:rPr lang="en-US" sz="165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상품 카테고리</a:t>
            </a:r>
            <a:endParaRPr lang="en-US" sz="1652" dirty="0"/>
          </a:p>
        </p:txBody>
      </p:sp>
      <p:sp>
        <p:nvSpPr>
          <p:cNvPr id="20" name="Text 18"/>
          <p:cNvSpPr/>
          <p:nvPr/>
        </p:nvSpPr>
        <p:spPr>
          <a:xfrm>
            <a:off x="7944326" y="3263265"/>
            <a:ext cx="3121938" cy="5367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14"/>
              </a:lnSpc>
              <a:buNone/>
            </a:pPr>
            <a:r>
              <a:rPr lang="en-US" sz="132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고객들은 카테고리를 이용하여 원하는       제품을 검색할 수 있습니다.</a:t>
            </a:r>
            <a:endParaRPr lang="en-US" sz="1321" dirty="0"/>
          </a:p>
        </p:txBody>
      </p:sp>
      <p:sp>
        <p:nvSpPr>
          <p:cNvPr id="21" name="Shape 19"/>
          <p:cNvSpPr/>
          <p:nvPr/>
        </p:nvSpPr>
        <p:spPr>
          <a:xfrm>
            <a:off x="3564017" y="4098846"/>
            <a:ext cx="377547" cy="377547"/>
          </a:xfrm>
          <a:prstGeom prst="roundRect">
            <a:avLst>
              <a:gd name="adj" fmla="val 13335"/>
            </a:avLst>
          </a:prstGeom>
          <a:solidFill>
            <a:srgbClr val="2F3343"/>
          </a:solidFill>
          <a:ln/>
        </p:spPr>
      </p:sp>
      <p:sp>
        <p:nvSpPr>
          <p:cNvPr id="22" name="Text 20"/>
          <p:cNvSpPr/>
          <p:nvPr/>
        </p:nvSpPr>
        <p:spPr>
          <a:xfrm>
            <a:off x="3684151" y="4130278"/>
            <a:ext cx="137160" cy="314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8"/>
              </a:lnSpc>
              <a:buNone/>
            </a:pPr>
            <a:r>
              <a:rPr lang="en-US" sz="198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1982" dirty="0"/>
          </a:p>
        </p:txBody>
      </p:sp>
      <p:sp>
        <p:nvSpPr>
          <p:cNvPr id="23" name="Text 21"/>
          <p:cNvSpPr/>
          <p:nvPr/>
        </p:nvSpPr>
        <p:spPr>
          <a:xfrm>
            <a:off x="4109323" y="4156472"/>
            <a:ext cx="1678067" cy="262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65"/>
              </a:lnSpc>
              <a:buNone/>
            </a:pPr>
            <a:r>
              <a:rPr lang="en-US" sz="165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상품 정보</a:t>
            </a:r>
            <a:endParaRPr lang="en-US" sz="1652" dirty="0"/>
          </a:p>
        </p:txBody>
      </p:sp>
      <p:sp>
        <p:nvSpPr>
          <p:cNvPr id="24" name="Text 22"/>
          <p:cNvSpPr/>
          <p:nvPr/>
        </p:nvSpPr>
        <p:spPr>
          <a:xfrm>
            <a:off x="4109323" y="4586407"/>
            <a:ext cx="3121938" cy="2683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14"/>
              </a:lnSpc>
              <a:buNone/>
            </a:pPr>
            <a:r>
              <a:rPr lang="en-US" sz="132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상품의 상세정보를 나타냅니다.</a:t>
            </a:r>
            <a:endParaRPr lang="en-US" sz="1321" dirty="0"/>
          </a:p>
        </p:txBody>
      </p:sp>
      <p:sp>
        <p:nvSpPr>
          <p:cNvPr id="25" name="Shape 23"/>
          <p:cNvSpPr/>
          <p:nvPr/>
        </p:nvSpPr>
        <p:spPr>
          <a:xfrm>
            <a:off x="7399020" y="4098846"/>
            <a:ext cx="377547" cy="377547"/>
          </a:xfrm>
          <a:prstGeom prst="roundRect">
            <a:avLst>
              <a:gd name="adj" fmla="val 13335"/>
            </a:avLst>
          </a:prstGeom>
          <a:solidFill>
            <a:srgbClr val="2F3343"/>
          </a:solidFill>
          <a:ln/>
        </p:spPr>
      </p:sp>
      <p:sp>
        <p:nvSpPr>
          <p:cNvPr id="26" name="Text 24"/>
          <p:cNvSpPr/>
          <p:nvPr/>
        </p:nvSpPr>
        <p:spPr>
          <a:xfrm>
            <a:off x="7515344" y="4130278"/>
            <a:ext cx="144780" cy="314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8"/>
              </a:lnSpc>
              <a:buNone/>
            </a:pPr>
            <a:r>
              <a:rPr lang="en-US" sz="198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</a:t>
            </a:r>
            <a:endParaRPr lang="en-US" sz="1982" dirty="0"/>
          </a:p>
        </p:txBody>
      </p:sp>
      <p:sp>
        <p:nvSpPr>
          <p:cNvPr id="27" name="Text 25"/>
          <p:cNvSpPr/>
          <p:nvPr/>
        </p:nvSpPr>
        <p:spPr>
          <a:xfrm>
            <a:off x="7944326" y="4156472"/>
            <a:ext cx="1678067" cy="262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65"/>
              </a:lnSpc>
              <a:buNone/>
            </a:pPr>
            <a:r>
              <a:rPr lang="en-US" sz="165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리뷰 작성</a:t>
            </a:r>
            <a:endParaRPr lang="en-US" sz="1652" dirty="0"/>
          </a:p>
        </p:txBody>
      </p:sp>
      <p:sp>
        <p:nvSpPr>
          <p:cNvPr id="28" name="Text 26"/>
          <p:cNvSpPr/>
          <p:nvPr/>
        </p:nvSpPr>
        <p:spPr>
          <a:xfrm>
            <a:off x="7944326" y="4586407"/>
            <a:ext cx="3121938" cy="5367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14"/>
              </a:lnSpc>
              <a:buNone/>
            </a:pPr>
            <a:r>
              <a:rPr lang="en-US" sz="132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사용자가 제품을 구매 후 평가를 남길 수 있습니다.</a:t>
            </a:r>
            <a:endParaRPr lang="en-US" sz="1321" dirty="0"/>
          </a:p>
        </p:txBody>
      </p:sp>
      <p:sp>
        <p:nvSpPr>
          <p:cNvPr id="29" name="Shape 27"/>
          <p:cNvSpPr/>
          <p:nvPr/>
        </p:nvSpPr>
        <p:spPr>
          <a:xfrm>
            <a:off x="3564017" y="5421987"/>
            <a:ext cx="377547" cy="377547"/>
          </a:xfrm>
          <a:prstGeom prst="roundRect">
            <a:avLst>
              <a:gd name="adj" fmla="val 13335"/>
            </a:avLst>
          </a:prstGeom>
          <a:solidFill>
            <a:srgbClr val="2F3343"/>
          </a:solidFill>
          <a:ln/>
        </p:spPr>
      </p:sp>
      <p:sp>
        <p:nvSpPr>
          <p:cNvPr id="30" name="Text 28"/>
          <p:cNvSpPr/>
          <p:nvPr/>
        </p:nvSpPr>
        <p:spPr>
          <a:xfrm>
            <a:off x="3695581" y="5453420"/>
            <a:ext cx="114300" cy="314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8"/>
              </a:lnSpc>
              <a:buNone/>
            </a:pPr>
            <a:r>
              <a:rPr lang="en-US" sz="198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</a:t>
            </a:r>
            <a:endParaRPr lang="en-US" sz="1982" dirty="0"/>
          </a:p>
        </p:txBody>
      </p:sp>
      <p:sp>
        <p:nvSpPr>
          <p:cNvPr id="31" name="Text 29"/>
          <p:cNvSpPr/>
          <p:nvPr/>
        </p:nvSpPr>
        <p:spPr>
          <a:xfrm>
            <a:off x="4109323" y="5479613"/>
            <a:ext cx="1678067" cy="262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65"/>
              </a:lnSpc>
              <a:buNone/>
            </a:pPr>
            <a:r>
              <a:rPr lang="en-US" sz="165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Q&amp;A작성</a:t>
            </a:r>
            <a:endParaRPr lang="en-US" sz="1652" dirty="0"/>
          </a:p>
        </p:txBody>
      </p:sp>
      <p:sp>
        <p:nvSpPr>
          <p:cNvPr id="32" name="Text 30"/>
          <p:cNvSpPr/>
          <p:nvPr/>
        </p:nvSpPr>
        <p:spPr>
          <a:xfrm>
            <a:off x="4109323" y="5909548"/>
            <a:ext cx="3121938" cy="5367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14"/>
              </a:lnSpc>
              <a:buNone/>
            </a:pPr>
            <a:r>
              <a:rPr lang="en-US" sz="132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제품에 대한 궁금증에 관해  관리자가 답변을 할 수 있습니다.</a:t>
            </a:r>
            <a:endParaRPr lang="en-US" sz="1321" dirty="0"/>
          </a:p>
        </p:txBody>
      </p:sp>
      <p:sp>
        <p:nvSpPr>
          <p:cNvPr id="33" name="Shape 31"/>
          <p:cNvSpPr/>
          <p:nvPr/>
        </p:nvSpPr>
        <p:spPr>
          <a:xfrm>
            <a:off x="7399020" y="5421987"/>
            <a:ext cx="377547" cy="377547"/>
          </a:xfrm>
          <a:prstGeom prst="roundRect">
            <a:avLst>
              <a:gd name="adj" fmla="val 13335"/>
            </a:avLst>
          </a:prstGeom>
          <a:solidFill>
            <a:srgbClr val="2F3343"/>
          </a:solidFill>
          <a:ln/>
        </p:spPr>
      </p:sp>
      <p:sp>
        <p:nvSpPr>
          <p:cNvPr id="34" name="Text 32"/>
          <p:cNvSpPr/>
          <p:nvPr/>
        </p:nvSpPr>
        <p:spPr>
          <a:xfrm>
            <a:off x="7515344" y="5453420"/>
            <a:ext cx="144780" cy="314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8"/>
              </a:lnSpc>
              <a:buNone/>
            </a:pPr>
            <a:r>
              <a:rPr lang="en-US" sz="198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</a:t>
            </a:r>
            <a:endParaRPr lang="en-US" sz="1982" dirty="0"/>
          </a:p>
        </p:txBody>
      </p:sp>
      <p:sp>
        <p:nvSpPr>
          <p:cNvPr id="35" name="Text 33"/>
          <p:cNvSpPr/>
          <p:nvPr/>
        </p:nvSpPr>
        <p:spPr>
          <a:xfrm>
            <a:off x="7944326" y="5479613"/>
            <a:ext cx="1678067" cy="262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65"/>
              </a:lnSpc>
              <a:buNone/>
            </a:pPr>
            <a:r>
              <a:rPr lang="en-US" sz="165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장바구니</a:t>
            </a:r>
            <a:endParaRPr lang="en-US" sz="1652" dirty="0"/>
          </a:p>
        </p:txBody>
      </p:sp>
      <p:sp>
        <p:nvSpPr>
          <p:cNvPr id="36" name="Text 34"/>
          <p:cNvSpPr/>
          <p:nvPr/>
        </p:nvSpPr>
        <p:spPr>
          <a:xfrm>
            <a:off x="7944326" y="5909548"/>
            <a:ext cx="3121938" cy="5367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14"/>
              </a:lnSpc>
              <a:buNone/>
            </a:pPr>
            <a:r>
              <a:rPr lang="en-US" sz="132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사용자들은 제품을 장바구니에 담아 나중에 구매할 수 있습니다.</a:t>
            </a:r>
            <a:endParaRPr lang="en-US" sz="1321" dirty="0"/>
          </a:p>
        </p:txBody>
      </p:sp>
      <p:sp>
        <p:nvSpPr>
          <p:cNvPr id="37" name="Shape 35"/>
          <p:cNvSpPr/>
          <p:nvPr/>
        </p:nvSpPr>
        <p:spPr>
          <a:xfrm>
            <a:off x="3564017" y="6745129"/>
            <a:ext cx="377547" cy="377547"/>
          </a:xfrm>
          <a:prstGeom prst="roundRect">
            <a:avLst>
              <a:gd name="adj" fmla="val 13335"/>
            </a:avLst>
          </a:prstGeom>
          <a:solidFill>
            <a:srgbClr val="2F3343"/>
          </a:solidFill>
          <a:ln/>
        </p:spPr>
      </p:sp>
      <p:sp>
        <p:nvSpPr>
          <p:cNvPr id="38" name="Text 36"/>
          <p:cNvSpPr/>
          <p:nvPr/>
        </p:nvSpPr>
        <p:spPr>
          <a:xfrm>
            <a:off x="3680341" y="6776561"/>
            <a:ext cx="144780" cy="314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8"/>
              </a:lnSpc>
              <a:buNone/>
            </a:pPr>
            <a:r>
              <a:rPr lang="en-US" sz="198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</a:t>
            </a:r>
            <a:endParaRPr lang="en-US" sz="1982" dirty="0"/>
          </a:p>
        </p:txBody>
      </p:sp>
      <p:sp>
        <p:nvSpPr>
          <p:cNvPr id="39" name="Text 37"/>
          <p:cNvSpPr/>
          <p:nvPr/>
        </p:nvSpPr>
        <p:spPr>
          <a:xfrm>
            <a:off x="4109323" y="6802755"/>
            <a:ext cx="1678067" cy="262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65"/>
              </a:lnSpc>
              <a:buNone/>
            </a:pPr>
            <a:r>
              <a:rPr lang="en-US" sz="165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주문 처리</a:t>
            </a:r>
            <a:endParaRPr lang="en-US" sz="1652" dirty="0"/>
          </a:p>
        </p:txBody>
      </p:sp>
      <p:sp>
        <p:nvSpPr>
          <p:cNvPr id="40" name="Text 38"/>
          <p:cNvSpPr/>
          <p:nvPr/>
        </p:nvSpPr>
        <p:spPr>
          <a:xfrm>
            <a:off x="4109323" y="7232690"/>
            <a:ext cx="3121938" cy="5367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14"/>
              </a:lnSpc>
              <a:buNone/>
            </a:pPr>
            <a:r>
              <a:rPr lang="en-US" sz="132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고객들이 주문한 제품들을 처리하여 배송할 수 있습니다.</a:t>
            </a:r>
            <a:endParaRPr lang="en-US" sz="1321" dirty="0"/>
          </a:p>
        </p:txBody>
      </p:sp>
      <p:sp>
        <p:nvSpPr>
          <p:cNvPr id="41" name="Shape 39"/>
          <p:cNvSpPr/>
          <p:nvPr/>
        </p:nvSpPr>
        <p:spPr>
          <a:xfrm>
            <a:off x="7399020" y="6745129"/>
            <a:ext cx="377547" cy="377547"/>
          </a:xfrm>
          <a:prstGeom prst="roundRect">
            <a:avLst>
              <a:gd name="adj" fmla="val 13335"/>
            </a:avLst>
          </a:prstGeom>
          <a:solidFill>
            <a:srgbClr val="2F3343"/>
          </a:solidFill>
          <a:ln/>
        </p:spPr>
      </p:sp>
      <p:sp>
        <p:nvSpPr>
          <p:cNvPr id="42" name="Text 40"/>
          <p:cNvSpPr/>
          <p:nvPr/>
        </p:nvSpPr>
        <p:spPr>
          <a:xfrm>
            <a:off x="7462004" y="6776561"/>
            <a:ext cx="251460" cy="314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8"/>
              </a:lnSpc>
              <a:buNone/>
            </a:pPr>
            <a:r>
              <a:rPr lang="en-US" sz="198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</a:t>
            </a:r>
            <a:endParaRPr lang="en-US" sz="1982" dirty="0"/>
          </a:p>
        </p:txBody>
      </p:sp>
      <p:sp>
        <p:nvSpPr>
          <p:cNvPr id="43" name="Text 41"/>
          <p:cNvSpPr/>
          <p:nvPr/>
        </p:nvSpPr>
        <p:spPr>
          <a:xfrm>
            <a:off x="7944326" y="6802755"/>
            <a:ext cx="1678067" cy="262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65"/>
              </a:lnSpc>
              <a:buNone/>
            </a:pPr>
            <a:r>
              <a:rPr lang="en-US" sz="165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주문 정보</a:t>
            </a:r>
            <a:endParaRPr lang="en-US" sz="1652" dirty="0"/>
          </a:p>
        </p:txBody>
      </p:sp>
      <p:sp>
        <p:nvSpPr>
          <p:cNvPr id="44" name="Text 42"/>
          <p:cNvSpPr/>
          <p:nvPr/>
        </p:nvSpPr>
        <p:spPr>
          <a:xfrm>
            <a:off x="7944326" y="7232690"/>
            <a:ext cx="3121938" cy="5367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14"/>
              </a:lnSpc>
              <a:buNone/>
            </a:pPr>
            <a:r>
              <a:rPr lang="en-US" sz="132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사용자들이 주문한 상품들을 조회할 수 있습니다.</a:t>
            </a:r>
            <a:endParaRPr lang="en-US" sz="1321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6" name="애니메이션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1621" y="310287"/>
            <a:ext cx="13527157" cy="760902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017" y="0"/>
            <a:ext cx="7285383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767614"/>
            <a:ext cx="47167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1.회원가입 및 로그인</a:t>
            </a:r>
            <a:endParaRPr lang="en-US" sz="4374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1008</Words>
  <Application>Microsoft Office PowerPoint</Application>
  <PresentationFormat>사용자 지정</PresentationFormat>
  <Paragraphs>197</Paragraphs>
  <Slides>40</Slides>
  <Notes>35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Lora</vt:lpstr>
      <vt:lpstr>Source Sans Pro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vsc22</cp:lastModifiedBy>
  <cp:revision>20</cp:revision>
  <dcterms:created xsi:type="dcterms:W3CDTF">2023-11-30T07:53:09Z</dcterms:created>
  <dcterms:modified xsi:type="dcterms:W3CDTF">2023-12-01T02:49:40Z</dcterms:modified>
</cp:coreProperties>
</file>